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4"/>
  </p:handoutMasterIdLst>
  <p:sldIdLst>
    <p:sldId id="261" r:id="rId2"/>
    <p:sldId id="266" r:id="rId3"/>
    <p:sldId id="293" r:id="rId4"/>
    <p:sldId id="280" r:id="rId5"/>
    <p:sldId id="268" r:id="rId6"/>
    <p:sldId id="269" r:id="rId7"/>
    <p:sldId id="283" r:id="rId8"/>
    <p:sldId id="284" r:id="rId9"/>
    <p:sldId id="272" r:id="rId10"/>
    <p:sldId id="287" r:id="rId11"/>
    <p:sldId id="273" r:id="rId12"/>
    <p:sldId id="296" r:id="rId13"/>
    <p:sldId id="298" r:id="rId14"/>
    <p:sldId id="294" r:id="rId15"/>
    <p:sldId id="289" r:id="rId16"/>
    <p:sldId id="285" r:id="rId17"/>
    <p:sldId id="276" r:id="rId18"/>
    <p:sldId id="278" r:id="rId19"/>
    <p:sldId id="291" r:id="rId20"/>
    <p:sldId id="292" r:id="rId21"/>
    <p:sldId id="288" r:id="rId22"/>
    <p:sldId id="290" r:id="rId23"/>
    <p:sldId id="286" r:id="rId24"/>
    <p:sldId id="301" r:id="rId25"/>
    <p:sldId id="303" r:id="rId26"/>
    <p:sldId id="304" r:id="rId27"/>
    <p:sldId id="305" r:id="rId28"/>
    <p:sldId id="306" r:id="rId29"/>
    <p:sldId id="307" r:id="rId30"/>
    <p:sldId id="309" r:id="rId31"/>
    <p:sldId id="308" r:id="rId32"/>
    <p:sldId id="277" r:id="rId33"/>
  </p:sldIdLst>
  <p:sldSz cx="9144000" cy="6858000" type="screen4x3"/>
  <p:notesSz cx="7010400" cy="9296400"/>
  <p:defaultTextStyle>
    <a:defPPr>
      <a:defRPr lang="en-US"/>
    </a:defPPr>
    <a:lvl1pPr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1pPr>
    <a:lvl2pPr marL="511230" indent="-150362"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2pPr>
    <a:lvl3pPr marL="1023713" indent="-301977"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3pPr>
    <a:lvl4pPr marL="1534942" indent="-452338"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4pPr>
    <a:lvl5pPr marL="2047424" indent="-603953" algn="l" defTabSz="511230" rtl="0" fontAlgn="base">
      <a:spcBef>
        <a:spcPct val="0"/>
      </a:spcBef>
      <a:spcAft>
        <a:spcPct val="0"/>
      </a:spcAft>
      <a:defRPr sz="2100" kern="1200">
        <a:solidFill>
          <a:schemeClr val="tx1"/>
        </a:solidFill>
        <a:latin typeface="Arial" charset="0"/>
        <a:ea typeface="ＭＳ Ｐゴシック" pitchFamily="-110" charset="-128"/>
        <a:cs typeface="+mn-cs"/>
      </a:defRPr>
    </a:lvl5pPr>
    <a:lvl6pPr marL="1804340" algn="l" defTabSz="721736" rtl="0" eaLnBrk="1" latinLnBrk="0" hangingPunct="1">
      <a:defRPr sz="2100" kern="1200">
        <a:solidFill>
          <a:schemeClr val="tx1"/>
        </a:solidFill>
        <a:latin typeface="Arial" charset="0"/>
        <a:ea typeface="ＭＳ Ｐゴシック" pitchFamily="-110" charset="-128"/>
        <a:cs typeface="+mn-cs"/>
      </a:defRPr>
    </a:lvl6pPr>
    <a:lvl7pPr marL="2165208" algn="l" defTabSz="721736" rtl="0" eaLnBrk="1" latinLnBrk="0" hangingPunct="1">
      <a:defRPr sz="2100" kern="1200">
        <a:solidFill>
          <a:schemeClr val="tx1"/>
        </a:solidFill>
        <a:latin typeface="Arial" charset="0"/>
        <a:ea typeface="ＭＳ Ｐゴシック" pitchFamily="-110" charset="-128"/>
        <a:cs typeface="+mn-cs"/>
      </a:defRPr>
    </a:lvl7pPr>
    <a:lvl8pPr marL="2526076" algn="l" defTabSz="721736" rtl="0" eaLnBrk="1" latinLnBrk="0" hangingPunct="1">
      <a:defRPr sz="2100" kern="1200">
        <a:solidFill>
          <a:schemeClr val="tx1"/>
        </a:solidFill>
        <a:latin typeface="Arial" charset="0"/>
        <a:ea typeface="ＭＳ Ｐゴシック" pitchFamily="-110" charset="-128"/>
        <a:cs typeface="+mn-cs"/>
      </a:defRPr>
    </a:lvl8pPr>
    <a:lvl9pPr marL="2886944" algn="l" defTabSz="721736" rtl="0" eaLnBrk="1" latinLnBrk="0" hangingPunct="1">
      <a:defRPr sz="2100" kern="1200">
        <a:solidFill>
          <a:schemeClr val="tx1"/>
        </a:solidFill>
        <a:latin typeface="Arial"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06542F-C5A9-4E1A-A983-F99A62A23854}" type="datetimeFigureOut">
              <a:rPr lang="en-US" smtClean="0"/>
              <a:t>10/10/2018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518C641-4500-4824-871E-CE5BA0C494A9}" type="slidenum">
              <a:rPr lang="en-US" smtClean="0"/>
              <a:t>‹#›</a:t>
            </a:fld>
            <a:endParaRPr lang="en-US" dirty="0"/>
          </a:p>
        </p:txBody>
      </p:sp>
    </p:spTree>
    <p:extLst>
      <p:ext uri="{BB962C8B-B14F-4D97-AF65-F5344CB8AC3E}">
        <p14:creationId xmlns:p14="http://schemas.microsoft.com/office/powerpoint/2010/main" val="35430628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p:titleStyle>
    <p:bodyStyle>
      <a:lvl1pPr marL="383422" indent="-383422" algn="l" defTabSz="511230" rtl="0" eaLnBrk="1" fontAlgn="base" hangingPunct="1">
        <a:spcBef>
          <a:spcPct val="20000"/>
        </a:spcBef>
        <a:spcAft>
          <a:spcPct val="0"/>
        </a:spcAft>
        <a:buFont typeface="Arial" charset="0"/>
        <a:buChar char="•"/>
        <a:defRPr sz="3600" kern="1200">
          <a:solidFill>
            <a:schemeClr val="tx1"/>
          </a:solidFill>
          <a:latin typeface="+mn-lt"/>
          <a:ea typeface="ＭＳ Ｐゴシック" pitchFamily="-112" charset="-128"/>
          <a:cs typeface="ＭＳ Ｐゴシック" pitchFamily="-112" charset="-128"/>
        </a:defRPr>
      </a:lvl1pPr>
      <a:lvl2pPr marL="830749" indent="-319519" algn="l" defTabSz="51123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2" charset="-128"/>
          <a:cs typeface="+mn-cs"/>
        </a:defRPr>
      </a:lvl2pPr>
      <a:lvl3pPr marL="1279327" indent="-255615" algn="l" defTabSz="511230" rtl="0" eaLnBrk="1" fontAlgn="base" hangingPunct="1">
        <a:spcBef>
          <a:spcPct val="20000"/>
        </a:spcBef>
        <a:spcAft>
          <a:spcPct val="0"/>
        </a:spcAft>
        <a:buFont typeface="Arial" charset="0"/>
        <a:buChar char="•"/>
        <a:defRPr sz="2700" kern="1200">
          <a:solidFill>
            <a:schemeClr val="tx1"/>
          </a:solidFill>
          <a:latin typeface="+mn-lt"/>
          <a:ea typeface="ＭＳ Ｐゴシック" pitchFamily="-112" charset="-128"/>
          <a:cs typeface="+mn-cs"/>
        </a:defRPr>
      </a:lvl3pPr>
      <a:lvl4pPr marL="1791810" indent="-255615" algn="l" defTabSz="511230" rtl="0" eaLnBrk="1" fontAlgn="base" hangingPunct="1">
        <a:spcBef>
          <a:spcPct val="20000"/>
        </a:spcBef>
        <a:spcAft>
          <a:spcPct val="0"/>
        </a:spcAft>
        <a:buFont typeface="Arial" charset="0"/>
        <a:buChar char="–"/>
        <a:defRPr sz="2200" kern="1200">
          <a:solidFill>
            <a:schemeClr val="tx1"/>
          </a:solidFill>
          <a:latin typeface="+mn-lt"/>
          <a:ea typeface="ＭＳ Ｐゴシック" pitchFamily="-112" charset="-128"/>
          <a:cs typeface="+mn-cs"/>
        </a:defRPr>
      </a:lvl4pPr>
      <a:lvl5pPr marL="2303039" indent="-255615" algn="l" defTabSz="511230" rtl="0" eaLnBrk="1" fontAlgn="base" hangingPunct="1">
        <a:spcBef>
          <a:spcPct val="20000"/>
        </a:spcBef>
        <a:spcAft>
          <a:spcPct val="0"/>
        </a:spcAft>
        <a:buFont typeface="Arial" charset="0"/>
        <a:buChar char="»"/>
        <a:defRPr sz="2200" kern="1200">
          <a:solidFill>
            <a:schemeClr val="tx1"/>
          </a:solidFill>
          <a:latin typeface="+mn-lt"/>
          <a:ea typeface="ＭＳ Ｐゴシック" pitchFamily="-112" charset="-128"/>
          <a:cs typeface="+mn-cs"/>
        </a:defRPr>
      </a:lvl5pPr>
      <a:lvl6pPr marL="2815997" indent="-256000" algn="l" defTabSz="511999" rtl="0" eaLnBrk="1" latinLnBrk="0" hangingPunct="1">
        <a:spcBef>
          <a:spcPct val="20000"/>
        </a:spcBef>
        <a:buFont typeface="Arial"/>
        <a:buChar char="•"/>
        <a:defRPr sz="2200" kern="1200">
          <a:solidFill>
            <a:schemeClr val="tx1"/>
          </a:solidFill>
          <a:latin typeface="+mn-lt"/>
          <a:ea typeface="+mn-ea"/>
          <a:cs typeface="+mn-cs"/>
        </a:defRPr>
      </a:lvl6pPr>
      <a:lvl7pPr marL="3327997" indent="-256000" algn="l" defTabSz="511999" rtl="0" eaLnBrk="1" latinLnBrk="0" hangingPunct="1">
        <a:spcBef>
          <a:spcPct val="20000"/>
        </a:spcBef>
        <a:buFont typeface="Arial"/>
        <a:buChar char="•"/>
        <a:defRPr sz="2200" kern="1200">
          <a:solidFill>
            <a:schemeClr val="tx1"/>
          </a:solidFill>
          <a:latin typeface="+mn-lt"/>
          <a:ea typeface="+mn-ea"/>
          <a:cs typeface="+mn-cs"/>
        </a:defRPr>
      </a:lvl7pPr>
      <a:lvl8pPr marL="3839996" indent="-256000" algn="l" defTabSz="511999" rtl="0" eaLnBrk="1" latinLnBrk="0" hangingPunct="1">
        <a:spcBef>
          <a:spcPct val="20000"/>
        </a:spcBef>
        <a:buFont typeface="Arial"/>
        <a:buChar char="•"/>
        <a:defRPr sz="2200" kern="1200">
          <a:solidFill>
            <a:schemeClr val="tx1"/>
          </a:solidFill>
          <a:latin typeface="+mn-lt"/>
          <a:ea typeface="+mn-ea"/>
          <a:cs typeface="+mn-cs"/>
        </a:defRPr>
      </a:lvl8pPr>
      <a:lvl9pPr marL="4351996" indent="-256000" algn="l" defTabSz="51199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99" rtl="0" eaLnBrk="1" latinLnBrk="0" hangingPunct="1">
        <a:defRPr sz="2100" kern="1200">
          <a:solidFill>
            <a:schemeClr val="tx1"/>
          </a:solidFill>
          <a:latin typeface="+mn-lt"/>
          <a:ea typeface="+mn-ea"/>
          <a:cs typeface="+mn-cs"/>
        </a:defRPr>
      </a:lvl1pPr>
      <a:lvl2pPr marL="511999" algn="l" defTabSz="511999" rtl="0" eaLnBrk="1" latinLnBrk="0" hangingPunct="1">
        <a:defRPr sz="2100" kern="1200">
          <a:solidFill>
            <a:schemeClr val="tx1"/>
          </a:solidFill>
          <a:latin typeface="+mn-lt"/>
          <a:ea typeface="+mn-ea"/>
          <a:cs typeface="+mn-cs"/>
        </a:defRPr>
      </a:lvl2pPr>
      <a:lvl3pPr marL="1023999" algn="l" defTabSz="511999" rtl="0" eaLnBrk="1" latinLnBrk="0" hangingPunct="1">
        <a:defRPr sz="2100" kern="1200">
          <a:solidFill>
            <a:schemeClr val="tx1"/>
          </a:solidFill>
          <a:latin typeface="+mn-lt"/>
          <a:ea typeface="+mn-ea"/>
          <a:cs typeface="+mn-cs"/>
        </a:defRPr>
      </a:lvl3pPr>
      <a:lvl4pPr marL="1535998" algn="l" defTabSz="511999" rtl="0" eaLnBrk="1" latinLnBrk="0" hangingPunct="1">
        <a:defRPr sz="2100" kern="1200">
          <a:solidFill>
            <a:schemeClr val="tx1"/>
          </a:solidFill>
          <a:latin typeface="+mn-lt"/>
          <a:ea typeface="+mn-ea"/>
          <a:cs typeface="+mn-cs"/>
        </a:defRPr>
      </a:lvl4pPr>
      <a:lvl5pPr marL="2047997" algn="l" defTabSz="511999" rtl="0" eaLnBrk="1" latinLnBrk="0" hangingPunct="1">
        <a:defRPr sz="2100" kern="1200">
          <a:solidFill>
            <a:schemeClr val="tx1"/>
          </a:solidFill>
          <a:latin typeface="+mn-lt"/>
          <a:ea typeface="+mn-ea"/>
          <a:cs typeface="+mn-cs"/>
        </a:defRPr>
      </a:lvl5pPr>
      <a:lvl6pPr marL="2559997" algn="l" defTabSz="511999" rtl="0" eaLnBrk="1" latinLnBrk="0" hangingPunct="1">
        <a:defRPr sz="2100" kern="1200">
          <a:solidFill>
            <a:schemeClr val="tx1"/>
          </a:solidFill>
          <a:latin typeface="+mn-lt"/>
          <a:ea typeface="+mn-ea"/>
          <a:cs typeface="+mn-cs"/>
        </a:defRPr>
      </a:lvl6pPr>
      <a:lvl7pPr marL="3071997" algn="l" defTabSz="511999" rtl="0" eaLnBrk="1" latinLnBrk="0" hangingPunct="1">
        <a:defRPr sz="2100" kern="1200">
          <a:solidFill>
            <a:schemeClr val="tx1"/>
          </a:solidFill>
          <a:latin typeface="+mn-lt"/>
          <a:ea typeface="+mn-ea"/>
          <a:cs typeface="+mn-cs"/>
        </a:defRPr>
      </a:lvl7pPr>
      <a:lvl8pPr marL="3583997" algn="l" defTabSz="511999" rtl="0" eaLnBrk="1" latinLnBrk="0" hangingPunct="1">
        <a:defRPr sz="2100" kern="1200">
          <a:solidFill>
            <a:schemeClr val="tx1"/>
          </a:solidFill>
          <a:latin typeface="+mn-lt"/>
          <a:ea typeface="+mn-ea"/>
          <a:cs typeface="+mn-cs"/>
        </a:defRPr>
      </a:lvl8pPr>
      <a:lvl9pPr marL="4095996" algn="l" defTabSz="51199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nccharlotte.nextrequest.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egal.uncc.edu/policies/up-605.3"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G9okNmDiGJk" TargetMode="External"/><Relationship Id="rId4" Type="http://schemas.openxmlformats.org/officeDocument/2006/relationships/hyperlink" Target="https://www.youtube.com/watch?v=G9okNmDiGJk"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1981200"/>
            <a:ext cx="9144000" cy="3352800"/>
          </a:xfrm>
          <a:prstGeom prst="rect">
            <a:avLst/>
          </a:prstGeom>
        </p:spPr>
        <p:txBody>
          <a:bodyPr anchor="t"/>
          <a:lstStyle/>
          <a:p>
            <a:pPr eaLnBrk="1" hangingPunct="1"/>
            <a:r>
              <a:rPr lang="en-US" sz="4000" b="1" i="1" dirty="0" smtClean="0">
                <a:solidFill>
                  <a:srgbClr val="00703C"/>
                </a:solidFill>
                <a:latin typeface="Arial" charset="0"/>
                <a:ea typeface="ＭＳ Ｐゴシック" pitchFamily="-110" charset="-128"/>
                <a:cs typeface="Arial" charset="0"/>
              </a:rPr>
              <a:t>Set the Record Straight…An Insider’s Guide to Public Records</a:t>
            </a:r>
            <a:r>
              <a:rPr lang="en-US" sz="3600" b="1" dirty="0" smtClean="0">
                <a:solidFill>
                  <a:srgbClr val="00703C"/>
                </a:solidFill>
                <a:latin typeface="Arial" charset="0"/>
                <a:ea typeface="ＭＳ Ｐゴシック" pitchFamily="-110" charset="-128"/>
                <a:cs typeface="Arial" charset="0"/>
              </a:rPr>
              <a:t/>
            </a:r>
            <a:br>
              <a:rPr lang="en-US" sz="3600" b="1" dirty="0" smtClean="0">
                <a:solidFill>
                  <a:srgbClr val="00703C"/>
                </a:solidFill>
                <a:latin typeface="Arial" charset="0"/>
                <a:ea typeface="ＭＳ Ｐゴシック" pitchFamily="-110" charset="-128"/>
                <a:cs typeface="Arial" charset="0"/>
              </a:rPr>
            </a:br>
            <a:r>
              <a:rPr lang="en-US" sz="3600" b="1" dirty="0" smtClean="0">
                <a:latin typeface="Arial" charset="0"/>
                <a:ea typeface="ＭＳ Ｐゴシック" pitchFamily="-110" charset="-128"/>
                <a:cs typeface="Arial" charset="0"/>
              </a:rPr>
              <a:t/>
            </a:r>
            <a:br>
              <a:rPr lang="en-US" sz="3600" b="1" dirty="0" smtClean="0">
                <a:latin typeface="Arial" charset="0"/>
                <a:ea typeface="ＭＳ Ｐゴシック" pitchFamily="-110" charset="-128"/>
                <a:cs typeface="Arial" charset="0"/>
              </a:rPr>
            </a:br>
            <a:r>
              <a:rPr lang="en-US" sz="2000" b="1" dirty="0" smtClean="0">
                <a:solidFill>
                  <a:schemeClr val="tx1">
                    <a:lumMod val="85000"/>
                    <a:lumOff val="15000"/>
                  </a:schemeClr>
                </a:solidFill>
                <a:latin typeface="Arial" charset="0"/>
                <a:ea typeface="ＭＳ Ｐゴシック" pitchFamily="-110" charset="-128"/>
                <a:cs typeface="Arial" charset="0"/>
              </a:rPr>
              <a:t>Tina Dadio, Public Records Officer/Legal Specialist</a:t>
            </a:r>
            <a:br>
              <a:rPr lang="en-US" sz="2000" b="1" dirty="0" smtClean="0">
                <a:solidFill>
                  <a:schemeClr val="tx1">
                    <a:lumMod val="85000"/>
                    <a:lumOff val="15000"/>
                  </a:schemeClr>
                </a:solidFill>
                <a:latin typeface="Arial" charset="0"/>
                <a:ea typeface="ＭＳ Ｐゴシック" pitchFamily="-110" charset="-128"/>
                <a:cs typeface="Arial" charset="0"/>
              </a:rPr>
            </a:br>
            <a:r>
              <a:rPr lang="en-US" sz="2000" b="1" dirty="0" smtClean="0">
                <a:solidFill>
                  <a:schemeClr val="tx1">
                    <a:lumMod val="85000"/>
                    <a:lumOff val="15000"/>
                  </a:schemeClr>
                </a:solidFill>
                <a:latin typeface="Arial" charset="0"/>
                <a:ea typeface="ＭＳ Ｐゴシック" pitchFamily="-110" charset="-128"/>
                <a:cs typeface="Arial" charset="0"/>
              </a:rPr>
              <a:t>Amanda Simpson, Paralegal</a:t>
            </a:r>
            <a:br>
              <a:rPr lang="en-US" sz="2000" b="1" dirty="0" smtClean="0">
                <a:solidFill>
                  <a:schemeClr val="tx1">
                    <a:lumMod val="85000"/>
                    <a:lumOff val="15000"/>
                  </a:schemeClr>
                </a:solidFill>
                <a:latin typeface="Arial" charset="0"/>
                <a:ea typeface="ＭＳ Ｐゴシック" pitchFamily="-110" charset="-128"/>
                <a:cs typeface="Arial" charset="0"/>
              </a:rPr>
            </a:br>
            <a:r>
              <a:rPr lang="en-US" sz="2000" b="1" dirty="0" smtClean="0">
                <a:solidFill>
                  <a:schemeClr val="tx1">
                    <a:lumMod val="85000"/>
                    <a:lumOff val="15000"/>
                  </a:schemeClr>
                </a:solidFill>
                <a:latin typeface="Arial" charset="0"/>
                <a:ea typeface="ＭＳ Ｐゴシック" pitchFamily="-110" charset="-128"/>
                <a:cs typeface="Arial" charset="0"/>
              </a:rPr>
              <a:t/>
            </a:r>
            <a:br>
              <a:rPr lang="en-US" sz="2000" b="1" dirty="0" smtClean="0">
                <a:solidFill>
                  <a:schemeClr val="tx1">
                    <a:lumMod val="85000"/>
                    <a:lumOff val="15000"/>
                  </a:schemeClr>
                </a:solidFill>
                <a:latin typeface="Arial" charset="0"/>
                <a:ea typeface="ＭＳ Ｐゴシック" pitchFamily="-110" charset="-128"/>
                <a:cs typeface="Arial" charset="0"/>
              </a:rPr>
            </a:br>
            <a:r>
              <a:rPr lang="en-US" sz="2000" b="1" dirty="0" smtClean="0">
                <a:solidFill>
                  <a:schemeClr val="tx1">
                    <a:lumMod val="85000"/>
                    <a:lumOff val="15000"/>
                  </a:schemeClr>
                </a:solidFill>
                <a:latin typeface="Arial" charset="0"/>
                <a:ea typeface="ＭＳ Ｐゴシック" pitchFamily="-110" charset="-128"/>
                <a:cs typeface="Arial" charset="0"/>
              </a:rPr>
              <a:t>October 16, 2018 </a:t>
            </a:r>
            <a:br>
              <a:rPr lang="en-US" sz="2000" b="1" dirty="0" smtClean="0">
                <a:solidFill>
                  <a:schemeClr val="tx1">
                    <a:lumMod val="85000"/>
                    <a:lumOff val="15000"/>
                  </a:schemeClr>
                </a:solidFill>
                <a:latin typeface="Arial" charset="0"/>
                <a:ea typeface="ＭＳ Ｐゴシック" pitchFamily="-110" charset="-128"/>
                <a:cs typeface="Arial" charset="0"/>
              </a:rPr>
            </a:br>
            <a:r>
              <a:rPr lang="en-US" sz="2000" b="1" dirty="0" smtClean="0">
                <a:solidFill>
                  <a:schemeClr val="tx1">
                    <a:lumMod val="85000"/>
                    <a:lumOff val="15000"/>
                  </a:schemeClr>
                </a:solidFill>
                <a:latin typeface="Arial" charset="0"/>
                <a:ea typeface="ＭＳ Ｐゴシック" pitchFamily="-110" charset="-128"/>
                <a:cs typeface="Arial" charset="0"/>
              </a:rPr>
              <a:t>Legal Symposium </a:t>
            </a:r>
            <a:r>
              <a:rPr lang="en-US" sz="2200" b="1" dirty="0" smtClean="0">
                <a:latin typeface="Arial" charset="0"/>
                <a:ea typeface="ＭＳ Ｐゴシック" pitchFamily="-110" charset="-128"/>
                <a:cs typeface="Arial" charset="0"/>
              </a:rPr>
              <a:t/>
            </a:r>
            <a:br>
              <a:rPr lang="en-US" sz="2200" b="1" dirty="0" smtClean="0">
                <a:latin typeface="Arial" charset="0"/>
                <a:ea typeface="ＭＳ Ｐゴシック" pitchFamily="-110" charset="-128"/>
                <a:cs typeface="Arial" charset="0"/>
              </a:rPr>
            </a:br>
            <a:endParaRPr lang="en-US" sz="2200" b="1" i="1" dirty="0" smtClean="0">
              <a:latin typeface="Arial" charset="0"/>
              <a:ea typeface="ＭＳ Ｐゴシック" pitchFamily="-110" charset="-128"/>
              <a:cs typeface="Arial" charset="0"/>
            </a:endParaRPr>
          </a:p>
        </p:txBody>
      </p:sp>
      <p:sp>
        <p:nvSpPr>
          <p:cNvPr id="5" name="TextBox 4"/>
          <p:cNvSpPr txBox="1"/>
          <p:nvPr/>
        </p:nvSpPr>
        <p:spPr>
          <a:xfrm>
            <a:off x="0" y="6062246"/>
            <a:ext cx="4752975" cy="646331"/>
          </a:xfrm>
          <a:prstGeom prst="rect">
            <a:avLst/>
          </a:prstGeom>
          <a:noFill/>
        </p:spPr>
        <p:txBody>
          <a:bodyPr wrap="square" rtlCol="0">
            <a:spAutoFit/>
          </a:bodyPr>
          <a:lstStyle/>
          <a:p>
            <a:r>
              <a:rPr lang="en-US" sz="1800" dirty="0" smtClean="0"/>
              <a:t>Office of Legal Affairs</a:t>
            </a:r>
          </a:p>
          <a:p>
            <a:r>
              <a:rPr lang="en-US" sz="1800" dirty="0" smtClean="0"/>
              <a:t>UNC Charlotte </a:t>
            </a:r>
            <a:endParaRPr 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019800"/>
            <a:ext cx="4386137" cy="415498"/>
          </a:xfrm>
          <a:prstGeom prst="rect">
            <a:avLst/>
          </a:prstGeom>
        </p:spPr>
        <p:txBody>
          <a:bodyPr wrap="none">
            <a:spAutoFit/>
          </a:bodyPr>
          <a:lstStyle/>
          <a:p>
            <a:r>
              <a:rPr lang="en-US" sz="2000" dirty="0">
                <a:hlinkClick r:id="rId2"/>
              </a:rPr>
              <a:t>https://</a:t>
            </a:r>
            <a:r>
              <a:rPr lang="en-US" sz="2000" dirty="0" smtClean="0">
                <a:hlinkClick r:id="rId2"/>
              </a:rPr>
              <a:t>unccharlotte.nextrequest.com</a:t>
            </a:r>
            <a:endParaRPr lang="en-US" dirty="0"/>
          </a:p>
        </p:txBody>
      </p:sp>
      <p:pic>
        <p:nvPicPr>
          <p:cNvPr id="4" name="Picture 3"/>
          <p:cNvPicPr>
            <a:picLocks noChangeAspect="1"/>
          </p:cNvPicPr>
          <p:nvPr/>
        </p:nvPicPr>
        <p:blipFill>
          <a:blip r:embed="rId3"/>
          <a:stretch>
            <a:fillRect/>
          </a:stretch>
        </p:blipFill>
        <p:spPr>
          <a:xfrm>
            <a:off x="76200" y="1524000"/>
            <a:ext cx="8991600" cy="4038600"/>
          </a:xfrm>
          <a:prstGeom prst="rect">
            <a:avLst/>
          </a:prstGeom>
        </p:spPr>
      </p:pic>
      <p:sp>
        <p:nvSpPr>
          <p:cNvPr id="7" name="Title 1"/>
          <p:cNvSpPr txBox="1">
            <a:spLocks/>
          </p:cNvSpPr>
          <p:nvPr/>
        </p:nvSpPr>
        <p:spPr>
          <a:xfrm>
            <a:off x="6280638" y="583223"/>
            <a:ext cx="2863362" cy="8763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Tracking</a:t>
            </a:r>
          </a:p>
        </p:txBody>
      </p:sp>
    </p:spTree>
    <p:extLst>
      <p:ext uri="{BB962C8B-B14F-4D97-AF65-F5344CB8AC3E}">
        <p14:creationId xmlns:p14="http://schemas.microsoft.com/office/powerpoint/2010/main" val="34276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443546" y="1600200"/>
            <a:ext cx="8243253" cy="4585871"/>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2800" b="1" dirty="0" smtClean="0">
                <a:cs typeface="Arial" charset="0"/>
              </a:rPr>
              <a:t>Notifying requester:</a:t>
            </a:r>
          </a:p>
          <a:p>
            <a:pPr marL="968430" lvl="1" indent="-457200">
              <a:buFont typeface="Arial" panose="020B0604020202020204" pitchFamily="34" charset="0"/>
              <a:buChar char="•"/>
            </a:pPr>
            <a:r>
              <a:rPr lang="en-US" sz="2400" dirty="0" smtClean="0"/>
              <a:t>Initial email acknowledging receipt</a:t>
            </a:r>
          </a:p>
          <a:p>
            <a:pPr marL="968430" lvl="1" indent="-457200">
              <a:buFont typeface="Arial" panose="020B0604020202020204" pitchFamily="34" charset="0"/>
              <a:buChar char="•"/>
            </a:pPr>
            <a:r>
              <a:rPr lang="en-US" sz="2400" dirty="0" smtClean="0"/>
              <a:t>Provide status update if more than 30 days</a:t>
            </a:r>
          </a:p>
          <a:p>
            <a:pPr marL="968430" lvl="1" indent="-457200">
              <a:buFont typeface="Arial" panose="020B0604020202020204" pitchFamily="34" charset="0"/>
              <a:buChar char="•"/>
            </a:pPr>
            <a:r>
              <a:rPr lang="en-US" sz="2400" dirty="0" smtClean="0"/>
              <a:t>Contact requester to determine how they want the records sent </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dirty="0" smtClean="0"/>
              <a:t>In North Carolina, public records are responded to “as promptly as possible”</a:t>
            </a:r>
          </a:p>
          <a:p>
            <a:pPr marL="854130" lvl="1" indent="-342900">
              <a:buFont typeface="Wingdings" panose="05000000000000000000" pitchFamily="2" charset="2"/>
              <a:buChar char="Ø"/>
            </a:pPr>
            <a:r>
              <a:rPr lang="en-US" sz="2400" dirty="0" smtClean="0"/>
              <a:t>Considerations:</a:t>
            </a:r>
          </a:p>
          <a:p>
            <a:pPr marL="1366613" lvl="2" indent="-342900">
              <a:buFont typeface="Arial" panose="020B0604020202020204" pitchFamily="34" charset="0"/>
              <a:buChar char="•"/>
            </a:pPr>
            <a:r>
              <a:rPr lang="en-US" sz="2400" dirty="0" smtClean="0"/>
              <a:t>Scope of request</a:t>
            </a:r>
          </a:p>
          <a:p>
            <a:pPr marL="1366613" lvl="2" indent="-342900">
              <a:buFont typeface="Arial" panose="020B0604020202020204" pitchFamily="34" charset="0"/>
              <a:buChar char="•"/>
            </a:pPr>
            <a:r>
              <a:rPr lang="en-US" sz="2400" dirty="0" smtClean="0"/>
              <a:t>Method of delivery</a:t>
            </a:r>
          </a:p>
          <a:p>
            <a:pPr marL="1366613" lvl="2" indent="-342900">
              <a:buFont typeface="Arial" panose="020B0604020202020204" pitchFamily="34" charset="0"/>
              <a:buChar char="•"/>
            </a:pPr>
            <a:r>
              <a:rPr lang="en-US" sz="2400" dirty="0" smtClean="0"/>
              <a:t>Payment for “extensive clerical services”</a:t>
            </a:r>
          </a:p>
        </p:txBody>
      </p:sp>
      <p:sp>
        <p:nvSpPr>
          <p:cNvPr id="4" name="Title 1"/>
          <p:cNvSpPr>
            <a:spLocks noGrp="1"/>
          </p:cNvSpPr>
          <p:nvPr>
            <p:ph type="ctrTitle" idx="4294967295"/>
          </p:nvPr>
        </p:nvSpPr>
        <p:spPr>
          <a:xfrm>
            <a:off x="5424854" y="647700"/>
            <a:ext cx="3733800" cy="685800"/>
          </a:xfrm>
          <a:prstGeom prst="rect">
            <a:avLst/>
          </a:prstGeom>
        </p:spPr>
        <p:txBody>
          <a:bodyPr anchor="t"/>
          <a:lstStyle/>
          <a:p>
            <a:pPr algn="l" eaLnBrk="1" hangingPunct="1"/>
            <a:r>
              <a:rPr lang="en-US" sz="3600" b="1" dirty="0" smtClean="0">
                <a:solidFill>
                  <a:srgbClr val="00703C"/>
                </a:solidFill>
                <a:latin typeface="Arial" charset="0"/>
                <a:ea typeface="ＭＳ Ｐゴシック" pitchFamily="-110" charset="-128"/>
                <a:cs typeface="Arial" charset="0"/>
              </a:rPr>
              <a:t>Notification</a:t>
            </a:r>
          </a:p>
        </p:txBody>
      </p:sp>
    </p:spTree>
    <p:extLst>
      <p:ext uri="{BB962C8B-B14F-4D97-AF65-F5344CB8AC3E}">
        <p14:creationId xmlns:p14="http://schemas.microsoft.com/office/powerpoint/2010/main" val="3915050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383930" y="1828800"/>
            <a:ext cx="8683870" cy="4493538"/>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2400" dirty="0" smtClean="0">
                <a:solidFill>
                  <a:srgbClr val="FF0000"/>
                </a:solidFill>
                <a:cs typeface="Arial" charset="0"/>
              </a:rPr>
              <a:t>Example</a:t>
            </a:r>
            <a:r>
              <a:rPr lang="en-US" sz="2400" dirty="0" smtClean="0">
                <a:cs typeface="Arial" charset="0"/>
              </a:rPr>
              <a:t>: “</a:t>
            </a:r>
            <a:r>
              <a:rPr lang="en-US" sz="2400" b="1" i="1" dirty="0" smtClean="0">
                <a:cs typeface="Arial" charset="0"/>
              </a:rPr>
              <a:t>Please provide me with copies of </a:t>
            </a:r>
            <a:r>
              <a:rPr lang="en-US" sz="2400" b="1" i="1" dirty="0" smtClean="0">
                <a:cs typeface="Arial" charset="0"/>
              </a:rPr>
              <a:t>all </a:t>
            </a:r>
            <a:r>
              <a:rPr lang="en-US" sz="2400" b="1" i="1" dirty="0" smtClean="0">
                <a:cs typeface="Arial" charset="0"/>
              </a:rPr>
              <a:t>emails </a:t>
            </a:r>
            <a:r>
              <a:rPr lang="en-US" sz="2400" b="1" i="1" dirty="0" smtClean="0">
                <a:cs typeface="Arial" charset="0"/>
              </a:rPr>
              <a:t>related to last </a:t>
            </a:r>
            <a:r>
              <a:rPr lang="en-US" sz="2400" b="1" i="1" dirty="0" smtClean="0">
                <a:cs typeface="Arial" charset="0"/>
              </a:rPr>
              <a:t>week’s article about UNC </a:t>
            </a:r>
            <a:r>
              <a:rPr lang="en-US" sz="2400" b="1" i="1" dirty="0" smtClean="0">
                <a:cs typeface="Arial" charset="0"/>
              </a:rPr>
              <a:t>Charlotte”.</a:t>
            </a:r>
            <a:endParaRPr lang="en-US" sz="2400" dirty="0" smtClean="0">
              <a:cs typeface="Arial" charset="0"/>
            </a:endParaRPr>
          </a:p>
          <a:p>
            <a:pPr marL="342900" indent="-342900">
              <a:buFont typeface="Arial" panose="020B0604020202020204" pitchFamily="34" charset="0"/>
              <a:buChar char="•"/>
            </a:pPr>
            <a:r>
              <a:rPr lang="en-US" sz="2400" dirty="0" smtClean="0">
                <a:cs typeface="Arial" charset="0"/>
              </a:rPr>
              <a:t>Questions we may ask:</a:t>
            </a:r>
          </a:p>
          <a:p>
            <a:pPr marL="968430" lvl="1" indent="-457200">
              <a:buAutoNum type="arabicPeriod"/>
            </a:pPr>
            <a:r>
              <a:rPr lang="en-US" sz="2400" dirty="0" smtClean="0">
                <a:cs typeface="Arial" charset="0"/>
              </a:rPr>
              <a:t>Does any part of the request make sense?</a:t>
            </a:r>
          </a:p>
          <a:p>
            <a:pPr lvl="2" indent="0"/>
            <a:r>
              <a:rPr lang="en-US" sz="2400" dirty="0">
                <a:cs typeface="Arial" charset="0"/>
              </a:rPr>
              <a:t>	</a:t>
            </a:r>
            <a:r>
              <a:rPr lang="en-US" sz="2200" i="1" dirty="0" smtClean="0">
                <a:cs typeface="Arial" charset="0"/>
              </a:rPr>
              <a:t>Start with what you know</a:t>
            </a:r>
            <a:endParaRPr lang="en-US" sz="2200" dirty="0" smtClean="0">
              <a:cs typeface="Arial" charset="0"/>
            </a:endParaRPr>
          </a:p>
          <a:p>
            <a:pPr marL="968430" lvl="1" indent="-457200">
              <a:buAutoNum type="arabicPeriod"/>
            </a:pPr>
            <a:r>
              <a:rPr lang="en-US" sz="2400" dirty="0" smtClean="0">
                <a:cs typeface="Arial" charset="0"/>
              </a:rPr>
              <a:t>Can we ask for clarification from the requester?</a:t>
            </a:r>
          </a:p>
          <a:p>
            <a:pPr lvl="2" indent="0"/>
            <a:r>
              <a:rPr lang="en-US" sz="2400" dirty="0">
                <a:cs typeface="Arial" charset="0"/>
              </a:rPr>
              <a:t>	</a:t>
            </a:r>
            <a:r>
              <a:rPr lang="en-US" sz="2200" i="1" dirty="0" smtClean="0">
                <a:cs typeface="Arial" charset="0"/>
              </a:rPr>
              <a:t>Ask for more information on the “unclear” portion</a:t>
            </a:r>
          </a:p>
          <a:p>
            <a:pPr lvl="2" indent="0"/>
            <a:r>
              <a:rPr lang="en-US" sz="2200" i="1" dirty="0">
                <a:cs typeface="Arial" charset="0"/>
              </a:rPr>
              <a:t>	</a:t>
            </a:r>
            <a:r>
              <a:rPr lang="en-US" sz="2200" i="1" dirty="0" smtClean="0">
                <a:cs typeface="Arial" charset="0"/>
              </a:rPr>
              <a:t>Put the onus on the requester</a:t>
            </a:r>
            <a:endParaRPr lang="en-US" sz="2200" dirty="0" smtClean="0">
              <a:cs typeface="Arial" charset="0"/>
            </a:endParaRPr>
          </a:p>
          <a:p>
            <a:pPr marL="968430" lvl="1" indent="-457200">
              <a:buAutoNum type="arabicPeriod"/>
            </a:pPr>
            <a:r>
              <a:rPr lang="en-US" sz="2400" dirty="0" smtClean="0">
                <a:cs typeface="Arial" charset="0"/>
              </a:rPr>
              <a:t>Can we negotiate “search terms” to narrow scope?</a:t>
            </a:r>
          </a:p>
          <a:p>
            <a:pPr lvl="2" indent="0"/>
            <a:r>
              <a:rPr lang="en-US" sz="2400" dirty="0">
                <a:cs typeface="Arial" charset="0"/>
              </a:rPr>
              <a:t>	</a:t>
            </a:r>
            <a:r>
              <a:rPr lang="en-US" sz="2200" i="1" dirty="0" smtClean="0">
                <a:cs typeface="Arial" charset="0"/>
              </a:rPr>
              <a:t>Work with requester </a:t>
            </a:r>
            <a:endParaRPr lang="en-US" sz="2200" dirty="0" smtClean="0">
              <a:cs typeface="Arial" charset="0"/>
            </a:endParaRPr>
          </a:p>
          <a:p>
            <a:pPr marL="968430" lvl="1" indent="-457200">
              <a:buAutoNum type="arabicPeriod"/>
            </a:pPr>
            <a:r>
              <a:rPr lang="en-US" sz="2400" dirty="0" smtClean="0">
                <a:cs typeface="Arial" charset="0"/>
              </a:rPr>
              <a:t>Confirm in an email or letter the agreed upon search terms </a:t>
            </a:r>
          </a:p>
        </p:txBody>
      </p:sp>
      <p:sp>
        <p:nvSpPr>
          <p:cNvPr id="4" name="Title 1"/>
          <p:cNvSpPr>
            <a:spLocks noGrp="1"/>
          </p:cNvSpPr>
          <p:nvPr>
            <p:ph type="ctrTitle" idx="4294967295"/>
          </p:nvPr>
        </p:nvSpPr>
        <p:spPr>
          <a:xfrm>
            <a:off x="1143000" y="1371600"/>
            <a:ext cx="6934200" cy="685800"/>
          </a:xfrm>
          <a:prstGeom prst="rect">
            <a:avLst/>
          </a:prstGeom>
        </p:spPr>
        <p:txBody>
          <a:bodyPr anchor="t"/>
          <a:lstStyle/>
          <a:p>
            <a:pPr eaLnBrk="1" hangingPunct="1"/>
            <a:r>
              <a:rPr lang="en-US" sz="2400" b="1" i="1" dirty="0" smtClean="0">
                <a:solidFill>
                  <a:srgbClr val="C00000"/>
                </a:solidFill>
                <a:latin typeface="Arial" charset="0"/>
                <a:ea typeface="ＭＳ Ｐゴシック" pitchFamily="-110" charset="-128"/>
                <a:cs typeface="Arial" charset="0"/>
              </a:rPr>
              <a:t>Communication is the key!</a:t>
            </a:r>
            <a:br>
              <a:rPr lang="en-US" sz="2400" b="1" i="1" dirty="0" smtClean="0">
                <a:solidFill>
                  <a:srgbClr val="C00000"/>
                </a:solidFill>
                <a:latin typeface="Arial" charset="0"/>
                <a:ea typeface="ＭＳ Ｐゴシック" pitchFamily="-110" charset="-128"/>
                <a:cs typeface="Arial" charset="0"/>
              </a:rPr>
            </a:br>
            <a:r>
              <a:rPr lang="en-US" sz="3600" b="1" dirty="0" smtClean="0">
                <a:solidFill>
                  <a:srgbClr val="00703C"/>
                </a:solidFill>
                <a:latin typeface="Arial" charset="0"/>
                <a:ea typeface="ＭＳ Ｐゴシック" pitchFamily="-110" charset="-128"/>
                <a:cs typeface="Arial" charset="0"/>
              </a:rPr>
              <a:t> </a:t>
            </a:r>
          </a:p>
        </p:txBody>
      </p:sp>
      <p:sp>
        <p:nvSpPr>
          <p:cNvPr id="6" name="Title 1"/>
          <p:cNvSpPr txBox="1">
            <a:spLocks/>
          </p:cNvSpPr>
          <p:nvPr/>
        </p:nvSpPr>
        <p:spPr>
          <a:xfrm>
            <a:off x="6705600" y="304800"/>
            <a:ext cx="2916115"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Vague Requests</a:t>
            </a:r>
            <a:br>
              <a:rPr lang="en-US" sz="3600" b="1" dirty="0" smtClean="0">
                <a:solidFill>
                  <a:srgbClr val="00703C"/>
                </a:solidFill>
                <a:latin typeface="Arial" charset="0"/>
                <a:ea typeface="ＭＳ Ｐゴシック" pitchFamily="-110" charset="-128"/>
                <a:cs typeface="Arial" charset="0"/>
              </a:rPr>
            </a:br>
            <a:r>
              <a:rPr lang="en-US" sz="3600" b="1" dirty="0" smtClean="0">
                <a:solidFill>
                  <a:srgbClr val="00703C"/>
                </a:solidFill>
                <a:latin typeface="Arial" charset="0"/>
                <a:ea typeface="ＭＳ Ｐゴシック" pitchFamily="-110" charset="-128"/>
                <a:cs typeface="Arial" charset="0"/>
              </a:rPr>
              <a:t> </a:t>
            </a:r>
          </a:p>
        </p:txBody>
      </p:sp>
    </p:spTree>
    <p:extLst>
      <p:ext uri="{BB962C8B-B14F-4D97-AF65-F5344CB8AC3E}">
        <p14:creationId xmlns:p14="http://schemas.microsoft.com/office/powerpoint/2010/main" val="144226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460130" y="1746738"/>
            <a:ext cx="8683870" cy="4247317"/>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2400" dirty="0" smtClean="0">
                <a:cs typeface="Arial" charset="0"/>
              </a:rPr>
              <a:t>The </a:t>
            </a:r>
            <a:r>
              <a:rPr lang="en-US" sz="2400" b="1" i="1" dirty="0" smtClean="0">
                <a:cs typeface="Arial" charset="0"/>
              </a:rPr>
              <a:t>“any and all” </a:t>
            </a:r>
            <a:r>
              <a:rPr lang="en-US" sz="2400" i="1" dirty="0" smtClean="0">
                <a:cs typeface="Arial" charset="0"/>
              </a:rPr>
              <a:t>requests</a:t>
            </a:r>
            <a:r>
              <a:rPr lang="en-US" sz="2400" i="1" dirty="0" smtClean="0">
                <a:cs typeface="Arial" charset="0"/>
              </a:rPr>
              <a:t>:</a:t>
            </a:r>
          </a:p>
          <a:p>
            <a:endParaRPr lang="en-US" sz="2400" i="1" dirty="0" smtClean="0">
              <a:cs typeface="Arial" charset="0"/>
            </a:endParaRPr>
          </a:p>
          <a:p>
            <a:pPr marL="342900" indent="-342900">
              <a:buFont typeface="Wingdings" panose="05000000000000000000" pitchFamily="2" charset="2"/>
              <a:buChar char="q"/>
            </a:pPr>
            <a:r>
              <a:rPr lang="en-US" sz="2400" dirty="0" smtClean="0">
                <a:cs typeface="Arial" charset="0"/>
              </a:rPr>
              <a:t>Questions we may ask:</a:t>
            </a:r>
          </a:p>
          <a:p>
            <a:pPr marL="457200" indent="-457200">
              <a:buFont typeface="+mj-lt"/>
              <a:buAutoNum type="arabicPeriod"/>
            </a:pPr>
            <a:r>
              <a:rPr lang="en-US" sz="2200" dirty="0" smtClean="0">
                <a:cs typeface="Arial" charset="0"/>
              </a:rPr>
              <a:t>Where do we start?</a:t>
            </a:r>
          </a:p>
          <a:p>
            <a:pPr marL="457200" indent="-457200">
              <a:buFont typeface="+mj-lt"/>
              <a:buAutoNum type="arabicPeriod"/>
            </a:pPr>
            <a:r>
              <a:rPr lang="en-US" sz="2200" dirty="0" smtClean="0">
                <a:cs typeface="Arial" charset="0"/>
              </a:rPr>
              <a:t>Who are the custodians?</a:t>
            </a:r>
          </a:p>
          <a:p>
            <a:pPr marL="457200" indent="-457200">
              <a:buFont typeface="+mj-lt"/>
              <a:buAutoNum type="arabicPeriod"/>
            </a:pPr>
            <a:r>
              <a:rPr lang="en-US" sz="2200" dirty="0" smtClean="0">
                <a:cs typeface="Arial" charset="0"/>
              </a:rPr>
              <a:t>Do we need to contact University Communications?</a:t>
            </a:r>
          </a:p>
          <a:p>
            <a:pPr marL="457200" indent="-457200">
              <a:buFont typeface="+mj-lt"/>
              <a:buAutoNum type="arabicPeriod"/>
            </a:pPr>
            <a:r>
              <a:rPr lang="en-US" sz="2200" dirty="0" smtClean="0">
                <a:cs typeface="Arial" charset="0"/>
              </a:rPr>
              <a:t>What exactly are they requesting? (emails, hard copies or both?)</a:t>
            </a:r>
          </a:p>
          <a:p>
            <a:pPr marL="457200" indent="-457200">
              <a:buFont typeface="+mj-lt"/>
              <a:buAutoNum type="arabicPeriod"/>
            </a:pPr>
            <a:r>
              <a:rPr lang="en-US" sz="2200" dirty="0">
                <a:cs typeface="Arial" charset="0"/>
              </a:rPr>
              <a:t>How many documents are responsive?</a:t>
            </a:r>
          </a:p>
          <a:p>
            <a:pPr marL="457200" indent="-457200">
              <a:buFont typeface="+mj-lt"/>
              <a:buAutoNum type="arabicPeriod"/>
            </a:pPr>
            <a:r>
              <a:rPr lang="en-US" sz="2200" dirty="0" smtClean="0">
                <a:cs typeface="Arial" charset="0"/>
              </a:rPr>
              <a:t>Are there documents we can easily gather?</a:t>
            </a:r>
          </a:p>
          <a:p>
            <a:pPr marL="457200" indent="-457200">
              <a:buFont typeface="+mj-lt"/>
              <a:buAutoNum type="arabicPeriod"/>
            </a:pPr>
            <a:r>
              <a:rPr lang="en-US" sz="2200" dirty="0" smtClean="0">
                <a:cs typeface="Arial" charset="0"/>
              </a:rPr>
              <a:t>Is this considered “extensive services” or labor intensive?</a:t>
            </a:r>
          </a:p>
          <a:p>
            <a:pPr marL="457200" indent="-457200">
              <a:buFont typeface="+mj-lt"/>
              <a:buAutoNum type="arabicPeriod"/>
            </a:pPr>
            <a:r>
              <a:rPr lang="en-US" sz="2200" dirty="0" smtClean="0">
                <a:cs typeface="Arial" charset="0"/>
              </a:rPr>
              <a:t>Can the requester clarify or narrow the scope of the request?</a:t>
            </a:r>
          </a:p>
          <a:p>
            <a:pPr marL="457200" indent="-457200">
              <a:buFont typeface="+mj-lt"/>
              <a:buAutoNum type="arabicPeriod"/>
            </a:pPr>
            <a:r>
              <a:rPr lang="en-US" sz="2200" dirty="0" smtClean="0">
                <a:cs typeface="Arial" charset="0"/>
              </a:rPr>
              <a:t>Can we negotiate search terms?</a:t>
            </a:r>
          </a:p>
        </p:txBody>
      </p:sp>
      <p:sp>
        <p:nvSpPr>
          <p:cNvPr id="4" name="Title 1"/>
          <p:cNvSpPr>
            <a:spLocks noGrp="1"/>
          </p:cNvSpPr>
          <p:nvPr>
            <p:ph type="ctrTitle" idx="4294967295"/>
          </p:nvPr>
        </p:nvSpPr>
        <p:spPr>
          <a:xfrm>
            <a:off x="1143000" y="1371600"/>
            <a:ext cx="6934200" cy="685800"/>
          </a:xfrm>
          <a:prstGeom prst="rect">
            <a:avLst/>
          </a:prstGeom>
        </p:spPr>
        <p:txBody>
          <a:bodyPr anchor="t"/>
          <a:lstStyle/>
          <a:p>
            <a:pPr eaLnBrk="1" hangingPunct="1"/>
            <a:r>
              <a:rPr lang="en-US" sz="3600" b="1" dirty="0" smtClean="0">
                <a:solidFill>
                  <a:srgbClr val="00703C"/>
                </a:solidFill>
                <a:latin typeface="Arial" charset="0"/>
                <a:ea typeface="ＭＳ Ｐゴシック" pitchFamily="-110" charset="-128"/>
                <a:cs typeface="Arial" charset="0"/>
              </a:rPr>
              <a:t> </a:t>
            </a:r>
          </a:p>
        </p:txBody>
      </p:sp>
      <p:sp>
        <p:nvSpPr>
          <p:cNvPr id="6" name="Title 1"/>
          <p:cNvSpPr txBox="1">
            <a:spLocks/>
          </p:cNvSpPr>
          <p:nvPr/>
        </p:nvSpPr>
        <p:spPr>
          <a:xfrm>
            <a:off x="6705600" y="209550"/>
            <a:ext cx="3748454"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Complex Requests</a:t>
            </a:r>
            <a:br>
              <a:rPr lang="en-US" sz="3600" b="1" dirty="0" smtClean="0">
                <a:solidFill>
                  <a:srgbClr val="00703C"/>
                </a:solidFill>
                <a:latin typeface="Arial" charset="0"/>
                <a:ea typeface="ＭＳ Ｐゴシック" pitchFamily="-110" charset="-128"/>
                <a:cs typeface="Arial" charset="0"/>
              </a:rPr>
            </a:br>
            <a:r>
              <a:rPr lang="en-US" sz="3600" b="1" dirty="0" smtClean="0">
                <a:solidFill>
                  <a:srgbClr val="00703C"/>
                </a:solidFill>
                <a:latin typeface="Arial" charset="0"/>
                <a:ea typeface="ＭＳ Ｐゴシック" pitchFamily="-110" charset="-128"/>
                <a:cs typeface="Arial" charset="0"/>
              </a:rPr>
              <a:t> </a:t>
            </a:r>
          </a:p>
        </p:txBody>
      </p:sp>
      <p:sp>
        <p:nvSpPr>
          <p:cNvPr id="7" name="Title 1"/>
          <p:cNvSpPr txBox="1">
            <a:spLocks/>
          </p:cNvSpPr>
          <p:nvPr/>
        </p:nvSpPr>
        <p:spPr>
          <a:xfrm>
            <a:off x="3581400" y="1295400"/>
            <a:ext cx="1884485" cy="4191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r>
              <a:rPr lang="en-US" sz="2400" b="1" i="1" dirty="0" smtClean="0">
                <a:solidFill>
                  <a:srgbClr val="C00000"/>
                </a:solidFill>
                <a:latin typeface="Arial" charset="0"/>
                <a:ea typeface="ＭＳ Ｐゴシック" pitchFamily="-110" charset="-128"/>
                <a:cs typeface="Arial" charset="0"/>
              </a:rPr>
              <a:t>Strategize!</a:t>
            </a:r>
            <a:br>
              <a:rPr lang="en-US" sz="2400" b="1" i="1" dirty="0" smtClean="0">
                <a:solidFill>
                  <a:srgbClr val="C00000"/>
                </a:solidFill>
                <a:latin typeface="Arial" charset="0"/>
                <a:ea typeface="ＭＳ Ｐゴシック" pitchFamily="-110" charset="-128"/>
                <a:cs typeface="Arial" charset="0"/>
              </a:rPr>
            </a:br>
            <a:endParaRPr lang="en-US" sz="2400" b="1" i="1" dirty="0" smtClean="0">
              <a:solidFill>
                <a:srgbClr val="C00000"/>
              </a:solidFill>
              <a:latin typeface="Arial" charset="0"/>
              <a:ea typeface="ＭＳ Ｐゴシック" pitchFamily="-110" charset="-128"/>
              <a:cs typeface="Arial" charset="0"/>
            </a:endParaRPr>
          </a:p>
          <a:p>
            <a:endParaRPr lang="en-US" sz="2400" b="1" i="1" dirty="0" smtClean="0">
              <a:solidFill>
                <a:srgbClr val="C00000"/>
              </a:solidFill>
              <a:latin typeface="Arial" charset="0"/>
              <a:ea typeface="ＭＳ Ｐゴシック" pitchFamily="-110" charset="-128"/>
              <a:cs typeface="Arial" charset="0"/>
            </a:endParaRPr>
          </a:p>
          <a:p>
            <a:r>
              <a:rPr lang="en-US" sz="3600" b="1" dirty="0" smtClean="0">
                <a:solidFill>
                  <a:srgbClr val="00703C"/>
                </a:solidFill>
                <a:latin typeface="Arial" charset="0"/>
                <a:ea typeface="ＭＳ Ｐゴシック" pitchFamily="-110" charset="-128"/>
                <a:cs typeface="Arial" charset="0"/>
              </a:rPr>
              <a:t> </a:t>
            </a:r>
            <a:endParaRPr lang="en-US" sz="3600" b="1" dirty="0" smtClean="0">
              <a:solidFill>
                <a:srgbClr val="00703C"/>
              </a:solidFill>
              <a:latin typeface="Arial" charset="0"/>
              <a:ea typeface="ＭＳ Ｐゴシック" pitchFamily="-110" charset="-128"/>
              <a:cs typeface="Arial" charset="0"/>
            </a:endParaRPr>
          </a:p>
        </p:txBody>
      </p:sp>
    </p:spTree>
    <p:extLst>
      <p:ext uri="{BB962C8B-B14F-4D97-AF65-F5344CB8AC3E}">
        <p14:creationId xmlns:p14="http://schemas.microsoft.com/office/powerpoint/2010/main" val="214700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443547" y="1447800"/>
            <a:ext cx="8077200" cy="5016758"/>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2800" b="1" dirty="0" smtClean="0">
                <a:cs typeface="Arial" charset="0"/>
              </a:rPr>
              <a:t>What </a:t>
            </a:r>
            <a:r>
              <a:rPr lang="en-US" sz="2800" b="1" dirty="0">
                <a:cs typeface="Arial" charset="0"/>
              </a:rPr>
              <a:t>do you mean I have to show you my text messages? </a:t>
            </a: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dirty="0" smtClean="0"/>
              <a:t>Content </a:t>
            </a:r>
            <a:r>
              <a:rPr lang="en-US" sz="2400" u="sng" dirty="0" smtClean="0">
                <a:solidFill>
                  <a:srgbClr val="C00000"/>
                </a:solidFill>
              </a:rPr>
              <a:t>NOT</a:t>
            </a:r>
            <a:r>
              <a:rPr lang="en-US" sz="2400" dirty="0" smtClean="0"/>
              <a:t> location determines the public record</a:t>
            </a:r>
          </a:p>
          <a:p>
            <a:pPr marL="854130" lvl="1" indent="-342900">
              <a:buFont typeface="Wingdings" panose="05000000000000000000" pitchFamily="2" charset="2"/>
              <a:buChar char="Ø"/>
            </a:pPr>
            <a:r>
              <a:rPr lang="en-US" sz="2400" dirty="0" smtClean="0"/>
              <a:t>Remember this includes: records made </a:t>
            </a:r>
            <a:r>
              <a:rPr lang="en-US" sz="2400" dirty="0" smtClean="0"/>
              <a:t>or received </a:t>
            </a:r>
            <a:r>
              <a:rPr lang="en-US" sz="2400" dirty="0" smtClean="0"/>
              <a:t>in </a:t>
            </a:r>
            <a:r>
              <a:rPr lang="en-US" sz="2400" dirty="0" smtClean="0"/>
              <a:t>connection with </a:t>
            </a:r>
            <a:r>
              <a:rPr lang="en-US" sz="2400" dirty="0" smtClean="0"/>
              <a:t>the transaction of public business</a:t>
            </a:r>
            <a:endParaRPr lang="en-US" sz="2400" dirty="0" smtClean="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dirty="0" smtClean="0"/>
              <a:t>May include:</a:t>
            </a:r>
          </a:p>
          <a:p>
            <a:pPr lvl="2">
              <a:buFont typeface="Arial" pitchFamily="34" charset="0"/>
              <a:buChar char="•"/>
            </a:pPr>
            <a:r>
              <a:rPr lang="en-US" sz="2400" dirty="0" smtClean="0"/>
              <a:t>personal computers</a:t>
            </a:r>
          </a:p>
          <a:p>
            <a:pPr lvl="2">
              <a:buFont typeface="Arial" pitchFamily="34" charset="0"/>
              <a:buChar char="•"/>
            </a:pPr>
            <a:r>
              <a:rPr lang="en-US" sz="2400" dirty="0" smtClean="0"/>
              <a:t>smart phones</a:t>
            </a:r>
          </a:p>
          <a:p>
            <a:pPr lvl="2">
              <a:buFont typeface="Arial" pitchFamily="34" charset="0"/>
              <a:buChar char="•"/>
            </a:pPr>
            <a:r>
              <a:rPr lang="en-US" sz="2400" dirty="0" smtClean="0"/>
              <a:t>iPads</a:t>
            </a:r>
            <a:endParaRPr lang="en-US" sz="2400" dirty="0" smtClean="0"/>
          </a:p>
          <a:p>
            <a:pPr lvl="2">
              <a:buFont typeface="Arial" pitchFamily="34" charset="0"/>
              <a:buChar char="•"/>
            </a:pPr>
            <a:r>
              <a:rPr lang="en-US" sz="2400" dirty="0" smtClean="0"/>
              <a:t>tablets</a:t>
            </a:r>
            <a:endParaRPr lang="en-US" sz="2400" dirty="0" smtClean="0"/>
          </a:p>
          <a:p>
            <a:pPr lvl="2">
              <a:buFont typeface="Arial" pitchFamily="34" charset="0"/>
              <a:buChar char="•"/>
            </a:pPr>
            <a:r>
              <a:rPr lang="en-US" sz="2400" dirty="0" smtClean="0"/>
              <a:t>voice </a:t>
            </a:r>
            <a:r>
              <a:rPr lang="en-US" sz="2400" dirty="0" smtClean="0"/>
              <a:t>mails </a:t>
            </a:r>
            <a:endParaRPr lang="en-US" sz="2400" dirty="0" smtClean="0"/>
          </a:p>
        </p:txBody>
      </p:sp>
      <p:sp>
        <p:nvSpPr>
          <p:cNvPr id="4" name="Title 1"/>
          <p:cNvSpPr>
            <a:spLocks noGrp="1"/>
          </p:cNvSpPr>
          <p:nvPr>
            <p:ph type="ctrTitle" idx="4294967295"/>
          </p:nvPr>
        </p:nvSpPr>
        <p:spPr>
          <a:xfrm>
            <a:off x="5424854" y="647700"/>
            <a:ext cx="3733800" cy="685800"/>
          </a:xfrm>
          <a:prstGeom prst="rect">
            <a:avLst/>
          </a:prstGeom>
        </p:spPr>
        <p:txBody>
          <a:bodyPr anchor="t"/>
          <a:lstStyle/>
          <a:p>
            <a:pPr algn="l" eaLnBrk="1" hangingPunct="1"/>
            <a:r>
              <a:rPr lang="en-US" sz="3600" b="1" dirty="0" smtClean="0">
                <a:solidFill>
                  <a:srgbClr val="00703C"/>
                </a:solidFill>
                <a:latin typeface="Arial" charset="0"/>
                <a:ea typeface="ＭＳ Ｐゴシック" pitchFamily="-110" charset="-128"/>
                <a:cs typeface="Arial" charset="0"/>
              </a:rPr>
              <a:t>Text Messages</a:t>
            </a:r>
          </a:p>
        </p:txBody>
      </p:sp>
      <p:pic>
        <p:nvPicPr>
          <p:cNvPr id="2" name="Picture 1" descr="¿Puede alguien saltarse la verificación de dos pasos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990989"/>
            <a:ext cx="2590800" cy="1458620"/>
          </a:xfrm>
          <a:prstGeom prst="rect">
            <a:avLst/>
          </a:prstGeom>
        </p:spPr>
      </p:pic>
    </p:spTree>
    <p:extLst>
      <p:ext uri="{BB962C8B-B14F-4D97-AF65-F5344CB8AC3E}">
        <p14:creationId xmlns:p14="http://schemas.microsoft.com/office/powerpoint/2010/main" val="366928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443546" y="1600200"/>
            <a:ext cx="8471853" cy="3170099"/>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2800" b="1" dirty="0" smtClean="0">
                <a:cs typeface="Arial" charset="0"/>
              </a:rPr>
              <a:t>What if an employee </a:t>
            </a:r>
            <a:r>
              <a:rPr lang="en-US" sz="2800" b="1" dirty="0" smtClean="0">
                <a:cs typeface="Arial" charset="0"/>
              </a:rPr>
              <a:t>at </a:t>
            </a:r>
            <a:r>
              <a:rPr lang="en-US" sz="2800" b="1" dirty="0" smtClean="0">
                <a:cs typeface="Arial" charset="0"/>
              </a:rPr>
              <a:t>UNC </a:t>
            </a:r>
            <a:r>
              <a:rPr lang="en-US" sz="2800" b="1" dirty="0" smtClean="0">
                <a:cs typeface="Arial" charset="0"/>
              </a:rPr>
              <a:t>Charlotte directly </a:t>
            </a:r>
            <a:r>
              <a:rPr lang="en-US" sz="2800" b="1" dirty="0" smtClean="0">
                <a:cs typeface="Arial" charset="0"/>
              </a:rPr>
              <a:t>receives a public records request? </a:t>
            </a:r>
            <a:endParaRPr lang="en-US" sz="2800" b="1" dirty="0">
              <a:cs typeface="Arial" charset="0"/>
            </a:endParaRPr>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dirty="0" smtClean="0"/>
              <a:t>Administrators, faculty, and staff who receive a public records request should notify the Public Records Officer</a:t>
            </a:r>
          </a:p>
          <a:p>
            <a:endParaRPr lang="en-US" sz="2400" dirty="0" smtClean="0"/>
          </a:p>
          <a:p>
            <a:pPr marL="342900" indent="-342900">
              <a:buFont typeface="Arial" panose="020B0604020202020204" pitchFamily="34" charset="0"/>
              <a:buChar char="•"/>
            </a:pPr>
            <a:r>
              <a:rPr lang="en-US" sz="2400" dirty="0" smtClean="0"/>
              <a:t>Consultation should take place prior to any record being released by the University</a:t>
            </a:r>
          </a:p>
        </p:txBody>
      </p:sp>
      <p:sp>
        <p:nvSpPr>
          <p:cNvPr id="4" name="Title 1"/>
          <p:cNvSpPr>
            <a:spLocks noGrp="1"/>
          </p:cNvSpPr>
          <p:nvPr>
            <p:ph type="ctrTitle" idx="4294967295"/>
          </p:nvPr>
        </p:nvSpPr>
        <p:spPr>
          <a:xfrm>
            <a:off x="5424854" y="647700"/>
            <a:ext cx="3733800" cy="685800"/>
          </a:xfrm>
          <a:prstGeom prst="rect">
            <a:avLst/>
          </a:prstGeom>
        </p:spPr>
        <p:txBody>
          <a:bodyPr anchor="t"/>
          <a:lstStyle/>
          <a:p>
            <a:pPr algn="l" eaLnBrk="1" hangingPunct="1"/>
            <a:r>
              <a:rPr lang="en-US" sz="3600" b="1" dirty="0" smtClean="0">
                <a:solidFill>
                  <a:srgbClr val="00703C"/>
                </a:solidFill>
                <a:latin typeface="Arial" charset="0"/>
                <a:ea typeface="ＭＳ Ｐゴシック" pitchFamily="-110" charset="-128"/>
                <a:cs typeface="Arial" charset="0"/>
              </a:rPr>
              <a:t>Best Practice</a:t>
            </a:r>
          </a:p>
        </p:txBody>
      </p:sp>
    </p:spTree>
    <p:extLst>
      <p:ext uri="{BB962C8B-B14F-4D97-AF65-F5344CB8AC3E}">
        <p14:creationId xmlns:p14="http://schemas.microsoft.com/office/powerpoint/2010/main" val="3018324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1496766"/>
            <a:ext cx="8471853" cy="4093428"/>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342900" indent="-342900">
              <a:buFont typeface="Arial" panose="020B0604020202020204" pitchFamily="34" charset="0"/>
              <a:buChar char="•"/>
            </a:pPr>
            <a:r>
              <a:rPr lang="en-US" sz="2000" dirty="0" smtClean="0"/>
              <a:t>Personnel records: employee personnel records are confidential pursuant to North Carolina State Human Resources Act (except certain records subject to NCGS §126-23 (a) (1-12)</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Attorney-client privilege: c</a:t>
            </a:r>
            <a:r>
              <a:rPr lang="en-US" sz="2000" dirty="0" smtClean="0"/>
              <a:t>onfidential communications subject to NCGS §132-1.1 </a:t>
            </a:r>
            <a:endParaRPr lang="en-US" sz="2000" dirty="0" smtClean="0">
              <a:solidFill>
                <a:srgbClr val="C00000"/>
              </a:solidFill>
            </a:endParaRPr>
          </a:p>
          <a:p>
            <a:endParaRPr lang="en-US" sz="2000" dirty="0" smtClean="0">
              <a:solidFill>
                <a:srgbClr val="C00000"/>
              </a:solidFill>
            </a:endParaRPr>
          </a:p>
          <a:p>
            <a:pPr marL="342900" indent="-342900">
              <a:buFont typeface="Arial" panose="020B0604020202020204" pitchFamily="34" charset="0"/>
              <a:buChar char="•"/>
            </a:pPr>
            <a:r>
              <a:rPr lang="en-US" sz="2000" dirty="0" smtClean="0"/>
              <a:t>Trade </a:t>
            </a:r>
            <a:r>
              <a:rPr lang="en-US" sz="2000" dirty="0" smtClean="0"/>
              <a:t>secrets: </a:t>
            </a:r>
            <a:r>
              <a:rPr lang="en-US" sz="2000" dirty="0"/>
              <a:t>prohibits access to business trade secrets that have been shared with the government, as long as the business designated the material as confidential or trade secret at the time it was disclosed to the </a:t>
            </a:r>
            <a:r>
              <a:rPr lang="en-US" sz="2000" dirty="0" smtClean="0"/>
              <a:t>agency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Certain criminal investigation and law enforcement records</a:t>
            </a:r>
            <a:endParaRPr lang="en-US" sz="2000" dirty="0" smtClean="0"/>
          </a:p>
        </p:txBody>
      </p:sp>
      <p:sp>
        <p:nvSpPr>
          <p:cNvPr id="4" name="Title 1"/>
          <p:cNvSpPr>
            <a:spLocks noGrp="1"/>
          </p:cNvSpPr>
          <p:nvPr>
            <p:ph type="ctrTitle" idx="4294967295"/>
          </p:nvPr>
        </p:nvSpPr>
        <p:spPr>
          <a:xfrm>
            <a:off x="5424854" y="647700"/>
            <a:ext cx="3733800" cy="685800"/>
          </a:xfrm>
          <a:prstGeom prst="rect">
            <a:avLst/>
          </a:prstGeom>
        </p:spPr>
        <p:txBody>
          <a:bodyPr anchor="t"/>
          <a:lstStyle/>
          <a:p>
            <a:pPr algn="l" eaLnBrk="1" hangingPunct="1"/>
            <a:r>
              <a:rPr lang="en-US" sz="3600" b="1" dirty="0" smtClean="0">
                <a:solidFill>
                  <a:srgbClr val="00703C"/>
                </a:solidFill>
                <a:latin typeface="Arial" charset="0"/>
                <a:ea typeface="ＭＳ Ｐゴシック" pitchFamily="-110" charset="-128"/>
                <a:cs typeface="Arial" charset="0"/>
              </a:rPr>
              <a:t>Exceptions</a:t>
            </a:r>
          </a:p>
        </p:txBody>
      </p:sp>
      <p:pic>
        <p:nvPicPr>
          <p:cNvPr id="2" name="Picture 1" descr="La gestion du risque appliquée au voyage et à l'avent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385" y="502920"/>
            <a:ext cx="1219200" cy="975360"/>
          </a:xfrm>
          <a:prstGeom prst="rect">
            <a:avLst/>
          </a:prstGeom>
        </p:spPr>
      </p:pic>
    </p:spTree>
    <p:extLst>
      <p:ext uri="{BB962C8B-B14F-4D97-AF65-F5344CB8AC3E}">
        <p14:creationId xmlns:p14="http://schemas.microsoft.com/office/powerpoint/2010/main" val="297833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353050" y="662940"/>
            <a:ext cx="28956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Exceptions</a:t>
            </a:r>
          </a:p>
        </p:txBody>
      </p:sp>
      <p:sp>
        <p:nvSpPr>
          <p:cNvPr id="6" name="TextBox 5"/>
          <p:cNvSpPr txBox="1"/>
          <p:nvPr/>
        </p:nvSpPr>
        <p:spPr>
          <a:xfrm>
            <a:off x="304800" y="1219200"/>
            <a:ext cx="8471853" cy="5355312"/>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721736" lvl="2" indent="0"/>
            <a:endParaRPr lang="en-US" sz="2000" dirty="0"/>
          </a:p>
          <a:p>
            <a:pPr marL="457200" indent="-457200">
              <a:buFont typeface="Arial" panose="020B0604020202020204" pitchFamily="34" charset="0"/>
              <a:buChar char="•"/>
            </a:pPr>
            <a:r>
              <a:rPr lang="en-US" sz="2400" dirty="0" smtClean="0"/>
              <a:t>Student Records</a:t>
            </a:r>
          </a:p>
          <a:p>
            <a:pPr marL="1064636" lvl="2" indent="-342900">
              <a:buFont typeface="Wingdings" panose="05000000000000000000" pitchFamily="2" charset="2"/>
              <a:buChar char="Ø"/>
            </a:pPr>
            <a:r>
              <a:rPr lang="en-US" sz="2200" dirty="0"/>
              <a:t>At UNC Charlotte: “Directory Information” includes:</a:t>
            </a:r>
          </a:p>
          <a:p>
            <a:pPr marL="2052286" lvl="4" indent="-457200">
              <a:buAutoNum type="arabicPeriod"/>
            </a:pPr>
            <a:r>
              <a:rPr lang="en-US" sz="2200" dirty="0"/>
              <a:t>Student’s name</a:t>
            </a:r>
          </a:p>
          <a:p>
            <a:pPr marL="2052286" lvl="4" indent="-457200">
              <a:buAutoNum type="arabicPeriod"/>
            </a:pPr>
            <a:r>
              <a:rPr lang="en-US" sz="2200" dirty="0"/>
              <a:t>Major</a:t>
            </a:r>
          </a:p>
          <a:p>
            <a:pPr marL="2052286" lvl="4" indent="-457200">
              <a:buAutoNum type="arabicPeriod"/>
            </a:pPr>
            <a:r>
              <a:rPr lang="en-US" sz="2200" dirty="0"/>
              <a:t>Field of study</a:t>
            </a:r>
          </a:p>
          <a:p>
            <a:pPr marL="2052286" lvl="4" indent="-457200">
              <a:buAutoNum type="arabicPeriod"/>
            </a:pPr>
            <a:r>
              <a:rPr lang="en-US" sz="2200" dirty="0"/>
              <a:t>Dates of attendance</a:t>
            </a:r>
          </a:p>
          <a:p>
            <a:pPr marL="2052286" lvl="4" indent="-457200">
              <a:buAutoNum type="arabicPeriod"/>
            </a:pPr>
            <a:r>
              <a:rPr lang="en-US" sz="2200" dirty="0"/>
              <a:t>Enrollment status</a:t>
            </a:r>
          </a:p>
          <a:p>
            <a:pPr marL="2052286" lvl="4" indent="-457200">
              <a:buAutoNum type="arabicPeriod"/>
            </a:pPr>
            <a:r>
              <a:rPr lang="en-US" sz="2200" dirty="0"/>
              <a:t>Degrees and awards (scholarships)</a:t>
            </a:r>
          </a:p>
          <a:p>
            <a:pPr marL="457200" indent="-457200">
              <a:buFont typeface="Arial" panose="020B0604020202020204" pitchFamily="34" charset="0"/>
              <a:buChar char="•"/>
            </a:pPr>
            <a:endParaRPr lang="en-US" sz="2800" dirty="0"/>
          </a:p>
          <a:p>
            <a:pPr marL="342900" indent="-342900">
              <a:buFont typeface="Arial" panose="020B0604020202020204" pitchFamily="34" charset="0"/>
              <a:buChar char="•"/>
            </a:pPr>
            <a:r>
              <a:rPr lang="en-US" sz="2000" dirty="0" smtClean="0"/>
              <a:t>Students </a:t>
            </a:r>
            <a:r>
              <a:rPr lang="en-US" sz="2000" dirty="0"/>
              <a:t>have the right to see their file and under FERPA, you have 45 days to respond to such </a:t>
            </a:r>
            <a:r>
              <a:rPr lang="en-US" sz="2000" dirty="0" smtClean="0"/>
              <a:t>requests </a:t>
            </a:r>
            <a:endParaRPr lang="en-US" sz="2000" dirty="0"/>
          </a:p>
          <a:p>
            <a:pPr marL="1595086" lvl="4" indent="0"/>
            <a:endParaRPr lang="en-US" sz="2400" dirty="0" smtClean="0"/>
          </a:p>
          <a:p>
            <a:pPr marL="1595086" lvl="4" indent="0"/>
            <a:r>
              <a:rPr lang="en-US" sz="2400" dirty="0" smtClean="0"/>
              <a:t> </a:t>
            </a:r>
          </a:p>
          <a:p>
            <a:pPr marL="721736" lvl="2" indent="0"/>
            <a:r>
              <a:rPr lang="en-US" sz="2400" dirty="0" smtClean="0"/>
              <a:t> </a:t>
            </a:r>
          </a:p>
        </p:txBody>
      </p:sp>
      <p:pic>
        <p:nvPicPr>
          <p:cNvPr id="2" name="Picture 1" descr="DRI Blog: Research as Evidence: how the Boston Colle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514600"/>
            <a:ext cx="1714500" cy="1051012"/>
          </a:xfrm>
          <a:prstGeom prst="rect">
            <a:avLst/>
          </a:prstGeom>
        </p:spPr>
      </p:pic>
      <p:pic>
        <p:nvPicPr>
          <p:cNvPr id="5" name="Picture 4" descr="La gestion du risque appliquée au voyage et à l'aventur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230" y="533801"/>
            <a:ext cx="856749" cy="685399"/>
          </a:xfrm>
          <a:prstGeom prst="rect">
            <a:avLst/>
          </a:prstGeom>
        </p:spPr>
      </p:pic>
      <p:pic>
        <p:nvPicPr>
          <p:cNvPr id="8" name="Picture 7" descr="La gestion du risque appliquée au voyage et à l'aventur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385" y="502920"/>
            <a:ext cx="1125415" cy="900332"/>
          </a:xfrm>
          <a:prstGeom prst="rect">
            <a:avLst/>
          </a:prstGeom>
        </p:spPr>
      </p:pic>
    </p:spTree>
    <p:extLst>
      <p:ext uri="{BB962C8B-B14F-4D97-AF65-F5344CB8AC3E}">
        <p14:creationId xmlns:p14="http://schemas.microsoft.com/office/powerpoint/2010/main" val="261473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228600" y="1676400"/>
            <a:ext cx="8305800" cy="3785652"/>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360868" lvl="1" indent="0"/>
            <a:r>
              <a:rPr lang="en-US" sz="2400" b="1" dirty="0" smtClean="0"/>
              <a:t>What if a requester is denied access to a public record? </a:t>
            </a:r>
          </a:p>
          <a:p>
            <a:pPr marL="360868" lvl="1" indent="0"/>
            <a:endParaRPr lang="en-US" sz="2400" b="1" dirty="0" smtClean="0"/>
          </a:p>
          <a:p>
            <a:pPr lvl="2">
              <a:buFont typeface="Arial" pitchFamily="34" charset="0"/>
              <a:buChar char="•"/>
            </a:pPr>
            <a:r>
              <a:rPr lang="en-US" sz="2400" dirty="0" smtClean="0"/>
              <a:t>Anyone who is denied access to public records may seek a court action to compel the State agency to turn over the records. </a:t>
            </a:r>
            <a:r>
              <a:rPr lang="en-US" sz="2400" dirty="0" smtClean="0">
                <a:solidFill>
                  <a:schemeClr val="tx1">
                    <a:lumMod val="85000"/>
                    <a:lumOff val="15000"/>
                  </a:schemeClr>
                </a:solidFill>
              </a:rPr>
              <a:t>(NCGS§132-9(a</a:t>
            </a:r>
            <a:r>
              <a:rPr lang="en-US" sz="2400" dirty="0" smtClean="0">
                <a:solidFill>
                  <a:schemeClr val="tx1">
                    <a:lumMod val="85000"/>
                    <a:lumOff val="15000"/>
                  </a:schemeClr>
                </a:solidFill>
              </a:rPr>
              <a:t>))</a:t>
            </a:r>
          </a:p>
          <a:p>
            <a:pPr lvl="2">
              <a:buFont typeface="Arial" pitchFamily="34" charset="0"/>
              <a:buChar char="•"/>
            </a:pPr>
            <a:endParaRPr lang="en-US" sz="2400" dirty="0" smtClean="0"/>
          </a:p>
          <a:p>
            <a:pPr lvl="2">
              <a:buFont typeface="Arial" pitchFamily="34" charset="0"/>
              <a:buChar char="•"/>
            </a:pPr>
            <a:r>
              <a:rPr lang="en-US" sz="2400" dirty="0" smtClean="0"/>
              <a:t>Burden is on the State </a:t>
            </a:r>
            <a:r>
              <a:rPr lang="en-US" sz="2400" dirty="0">
                <a:solidFill>
                  <a:schemeClr val="tx1">
                    <a:lumMod val="85000"/>
                    <a:lumOff val="15000"/>
                  </a:schemeClr>
                </a:solidFill>
              </a:rPr>
              <a:t>(</a:t>
            </a:r>
            <a:r>
              <a:rPr lang="en-US" sz="2400" dirty="0" smtClean="0">
                <a:solidFill>
                  <a:schemeClr val="tx1">
                    <a:lumMod val="85000"/>
                    <a:lumOff val="15000"/>
                  </a:schemeClr>
                </a:solidFill>
              </a:rPr>
              <a:t>NCGS§</a:t>
            </a:r>
            <a:r>
              <a:rPr lang="en-US" sz="2400" dirty="0" smtClean="0">
                <a:solidFill>
                  <a:schemeClr val="tx1">
                    <a:lumMod val="85000"/>
                    <a:lumOff val="15000"/>
                  </a:schemeClr>
                </a:solidFill>
              </a:rPr>
              <a:t>132-9(b</a:t>
            </a:r>
            <a:r>
              <a:rPr lang="en-US" sz="2400" dirty="0" smtClean="0">
                <a:solidFill>
                  <a:schemeClr val="tx1">
                    <a:lumMod val="85000"/>
                    <a:lumOff val="15000"/>
                  </a:schemeClr>
                </a:solidFill>
              </a:rPr>
              <a:t>))</a:t>
            </a:r>
          </a:p>
          <a:p>
            <a:pPr lvl="2">
              <a:buFont typeface="Arial" pitchFamily="34" charset="0"/>
              <a:buChar char="•"/>
            </a:pPr>
            <a:endParaRPr lang="en-US" sz="2400" dirty="0" smtClean="0"/>
          </a:p>
          <a:p>
            <a:pPr lvl="2">
              <a:buFont typeface="Arial" pitchFamily="34" charset="0"/>
              <a:buChar char="•"/>
            </a:pPr>
            <a:r>
              <a:rPr lang="en-US" sz="2400" dirty="0" smtClean="0"/>
              <a:t>Presumption is that all State records are public</a:t>
            </a:r>
            <a:endParaRPr lang="en-US" sz="1800" dirty="0" smtClean="0"/>
          </a:p>
        </p:txBody>
      </p:sp>
      <p:sp>
        <p:nvSpPr>
          <p:cNvPr id="6" name="Title 1"/>
          <p:cNvSpPr txBox="1">
            <a:spLocks/>
          </p:cNvSpPr>
          <p:nvPr/>
        </p:nvSpPr>
        <p:spPr>
          <a:xfrm>
            <a:off x="5715000" y="533400"/>
            <a:ext cx="37338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Public Access</a:t>
            </a:r>
          </a:p>
        </p:txBody>
      </p:sp>
    </p:spTree>
    <p:extLst>
      <p:ext uri="{BB962C8B-B14F-4D97-AF65-F5344CB8AC3E}">
        <p14:creationId xmlns:p14="http://schemas.microsoft.com/office/powerpoint/2010/main" val="422243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8077" y="533400"/>
            <a:ext cx="31242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200" b="1" dirty="0" smtClean="0">
                <a:solidFill>
                  <a:srgbClr val="00703C"/>
                </a:solidFill>
                <a:latin typeface="Arial" charset="0"/>
                <a:ea typeface="ＭＳ Ｐゴシック" pitchFamily="-110" charset="-128"/>
                <a:cs typeface="Arial" charset="0"/>
              </a:rPr>
              <a:t>Legal Holds</a:t>
            </a:r>
          </a:p>
        </p:txBody>
      </p:sp>
      <p:sp>
        <p:nvSpPr>
          <p:cNvPr id="3" name="TextBox 2"/>
          <p:cNvSpPr txBox="1"/>
          <p:nvPr/>
        </p:nvSpPr>
        <p:spPr>
          <a:xfrm>
            <a:off x="457200" y="1406769"/>
            <a:ext cx="8471853" cy="4308872"/>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457200" indent="-457200">
              <a:buFont typeface="Arial" panose="020B0604020202020204" pitchFamily="34" charset="0"/>
              <a:buChar char="•"/>
            </a:pPr>
            <a:r>
              <a:rPr lang="en-US" sz="2000" dirty="0" smtClean="0"/>
              <a:t>“Litigation holds” are </a:t>
            </a:r>
            <a:r>
              <a:rPr lang="en-US" sz="2000" dirty="0" smtClean="0"/>
              <a:t>usually issued when </a:t>
            </a:r>
            <a:r>
              <a:rPr lang="en-US" sz="2000" dirty="0" smtClean="0"/>
              <a:t>there is a pending or threatened litigation</a:t>
            </a:r>
          </a:p>
          <a:p>
            <a:endParaRPr lang="en-US" sz="2000" dirty="0" smtClean="0"/>
          </a:p>
          <a:p>
            <a:pPr marL="457200" indent="-457200">
              <a:buFont typeface="Arial" panose="020B0604020202020204" pitchFamily="34" charset="0"/>
              <a:buChar char="•"/>
            </a:pPr>
            <a:r>
              <a:rPr lang="en-US" sz="2000" dirty="0" smtClean="0"/>
              <a:t>You are required to suspend normal and routine destruction of records regardless of the established record retention schedule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smtClean="0"/>
              <a:t>Upon notice you </a:t>
            </a:r>
            <a:r>
              <a:rPr lang="en-US" sz="2000" dirty="0" smtClean="0"/>
              <a:t>are also </a:t>
            </a:r>
            <a:r>
              <a:rPr lang="en-US" sz="2000" dirty="0" smtClean="0"/>
              <a:t>required to:</a:t>
            </a:r>
          </a:p>
          <a:p>
            <a:pPr lvl="1" indent="0"/>
            <a:endParaRPr lang="en-US" sz="2000" dirty="0"/>
          </a:p>
          <a:p>
            <a:pPr marL="796980" lvl="1" indent="-285750">
              <a:buFont typeface="Courier New" panose="02070309020205020404" pitchFamily="49" charset="0"/>
              <a:buChar char="o"/>
            </a:pPr>
            <a:r>
              <a:rPr lang="en-US" sz="1800" dirty="0"/>
              <a:t>Recipient MUST acknowledge receipt</a:t>
            </a:r>
          </a:p>
          <a:p>
            <a:pPr marL="796980" lvl="1" indent="-285750">
              <a:buFont typeface="Courier New" panose="02070309020205020404" pitchFamily="49" charset="0"/>
              <a:buChar char="o"/>
            </a:pPr>
            <a:r>
              <a:rPr lang="en-US" sz="1800" dirty="0" smtClean="0"/>
              <a:t>Immediately </a:t>
            </a:r>
            <a:r>
              <a:rPr lang="en-US" sz="1800" dirty="0" smtClean="0"/>
              <a:t>suspend deletion of relevant records</a:t>
            </a:r>
          </a:p>
          <a:p>
            <a:pPr marL="796980" lvl="1" indent="-285750">
              <a:buFont typeface="Courier New" panose="02070309020205020404" pitchFamily="49" charset="0"/>
              <a:buChar char="o"/>
            </a:pPr>
            <a:r>
              <a:rPr lang="en-US" sz="1800" dirty="0" smtClean="0"/>
              <a:t>Preserve any electronic records generated OR received after receipt</a:t>
            </a:r>
          </a:p>
          <a:p>
            <a:pPr marL="796980" lvl="1" indent="-285750">
              <a:buFont typeface="Courier New" panose="02070309020205020404" pitchFamily="49" charset="0"/>
              <a:buChar char="o"/>
            </a:pPr>
            <a:r>
              <a:rPr lang="en-US" sz="1800" dirty="0" smtClean="0"/>
              <a:t>Preserve hard copies of documents under your control</a:t>
            </a:r>
          </a:p>
          <a:p>
            <a:pPr marL="796980" lvl="1" indent="-285750">
              <a:buFont typeface="Courier New" panose="02070309020205020404" pitchFamily="49" charset="0"/>
              <a:buChar char="o"/>
            </a:pPr>
            <a:r>
              <a:rPr lang="en-US" sz="1800" dirty="0" smtClean="0"/>
              <a:t>You </a:t>
            </a:r>
            <a:r>
              <a:rPr lang="en-US" sz="1800" dirty="0" smtClean="0"/>
              <a:t>MUST continue to monitor compliance</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681360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5562600" y="609600"/>
            <a:ext cx="3581400" cy="1219200"/>
          </a:xfrm>
          <a:prstGeom prst="rect">
            <a:avLst/>
          </a:prstGeom>
        </p:spPr>
        <p:txBody>
          <a:bodyPr anchor="t"/>
          <a:lstStyle/>
          <a:p>
            <a:pPr eaLnBrk="1" hangingPunct="1"/>
            <a:r>
              <a:rPr lang="en-US" sz="4000" b="1" dirty="0" smtClean="0">
                <a:solidFill>
                  <a:srgbClr val="00703C"/>
                </a:solidFill>
                <a:latin typeface="Arial" charset="0"/>
                <a:ea typeface="ＭＳ Ｐゴシック" pitchFamily="-110" charset="-128"/>
                <a:cs typeface="Arial" charset="0"/>
              </a:rPr>
              <a:t>Agenda</a:t>
            </a:r>
          </a:p>
        </p:txBody>
      </p:sp>
      <p:sp>
        <p:nvSpPr>
          <p:cNvPr id="5" name="TextBox 4"/>
          <p:cNvSpPr txBox="1"/>
          <p:nvPr/>
        </p:nvSpPr>
        <p:spPr>
          <a:xfrm>
            <a:off x="381000" y="1524000"/>
            <a:ext cx="807720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Public records overview</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Past vs. present changes in public records request </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State (</a:t>
            </a:r>
            <a:r>
              <a:rPr lang="en-US" sz="2400" dirty="0" smtClean="0"/>
              <a:t>PRA) </a:t>
            </a:r>
            <a:r>
              <a:rPr lang="en-US" sz="2400" dirty="0" smtClean="0"/>
              <a:t>vs. Federal laws (FOIA)</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Complex </a:t>
            </a:r>
            <a:r>
              <a:rPr lang="en-US" sz="2400" dirty="0" smtClean="0"/>
              <a:t>requests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Processing requests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Exceptions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08077" y="533400"/>
            <a:ext cx="31242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200" b="1" dirty="0" smtClean="0">
                <a:solidFill>
                  <a:srgbClr val="00703C"/>
                </a:solidFill>
                <a:latin typeface="Arial" charset="0"/>
                <a:ea typeface="ＭＳ Ｐゴシック" pitchFamily="-110" charset="-128"/>
                <a:cs typeface="Arial" charset="0"/>
              </a:rPr>
              <a:t>Violation of Legal Holds</a:t>
            </a:r>
          </a:p>
        </p:txBody>
      </p:sp>
      <p:sp>
        <p:nvSpPr>
          <p:cNvPr id="3" name="TextBox 2"/>
          <p:cNvSpPr txBox="1"/>
          <p:nvPr/>
        </p:nvSpPr>
        <p:spPr>
          <a:xfrm>
            <a:off x="381000" y="1752600"/>
            <a:ext cx="8471853" cy="1692771"/>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457200" indent="-457200">
              <a:buFont typeface="Arial" panose="020B0604020202020204" pitchFamily="34" charset="0"/>
              <a:buChar char="•"/>
            </a:pPr>
            <a:r>
              <a:rPr lang="en-US" sz="2000" dirty="0" smtClean="0"/>
              <a:t>It is against the law to </a:t>
            </a:r>
            <a:r>
              <a:rPr lang="en-US" sz="2000" dirty="0" smtClean="0">
                <a:solidFill>
                  <a:srgbClr val="C00000"/>
                </a:solidFill>
              </a:rPr>
              <a:t>destroy, alter, withhold, or obscure </a:t>
            </a:r>
            <a:r>
              <a:rPr lang="en-US" sz="2000" dirty="0" smtClean="0"/>
              <a:t>“evidence” once a legal hold has been initiated </a:t>
            </a:r>
          </a:p>
          <a:p>
            <a:pPr marL="457200" indent="-457200">
              <a:buFont typeface="Arial" panose="020B0604020202020204" pitchFamily="34" charset="0"/>
              <a:buChar char="•"/>
            </a:pPr>
            <a:endParaRPr lang="en-US" sz="2000" dirty="0" smtClean="0"/>
          </a:p>
          <a:p>
            <a:pPr marL="457200" indent="-457200">
              <a:buFont typeface="Arial" panose="020B0604020202020204" pitchFamily="34" charset="0"/>
              <a:buChar char="•"/>
            </a:pPr>
            <a:r>
              <a:rPr lang="en-US" sz="2000" dirty="0" smtClean="0"/>
              <a:t>This is referred to as “spoliation”</a:t>
            </a:r>
          </a:p>
          <a:p>
            <a:pPr marL="457200" indent="-457200">
              <a:buFont typeface="Arial" panose="020B0604020202020204" pitchFamily="34" charset="0"/>
              <a:buChar char="•"/>
            </a:pPr>
            <a:endParaRPr lang="en-US" sz="2400" dirty="0"/>
          </a:p>
        </p:txBody>
      </p:sp>
      <p:pic>
        <p:nvPicPr>
          <p:cNvPr id="4" name="Picture 3"/>
          <p:cNvPicPr>
            <a:picLocks noChangeAspect="1"/>
          </p:cNvPicPr>
          <p:nvPr/>
        </p:nvPicPr>
        <p:blipFill>
          <a:blip r:embed="rId2"/>
          <a:stretch>
            <a:fillRect/>
          </a:stretch>
        </p:blipFill>
        <p:spPr>
          <a:xfrm>
            <a:off x="5029200" y="2569070"/>
            <a:ext cx="2714625" cy="3438525"/>
          </a:xfrm>
          <a:prstGeom prst="rect">
            <a:avLst/>
          </a:prstGeom>
        </p:spPr>
      </p:pic>
      <p:sp>
        <p:nvSpPr>
          <p:cNvPr id="5" name="TextBox 4"/>
          <p:cNvSpPr txBox="1"/>
          <p:nvPr/>
        </p:nvSpPr>
        <p:spPr>
          <a:xfrm>
            <a:off x="838200" y="3445371"/>
            <a:ext cx="3505200" cy="2031325"/>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Some courts have sanctioned spoliation by awarding attorneys’ fees, fines, and punitive damages </a:t>
            </a:r>
          </a:p>
          <a:p>
            <a:endParaRPr lang="en-US" dirty="0"/>
          </a:p>
        </p:txBody>
      </p:sp>
    </p:spTree>
    <p:extLst>
      <p:ext uri="{BB962C8B-B14F-4D97-AF65-F5344CB8AC3E}">
        <p14:creationId xmlns:p14="http://schemas.microsoft.com/office/powerpoint/2010/main" val="2783358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308848"/>
            <a:ext cx="52578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Life Cycle of a Record</a:t>
            </a:r>
          </a:p>
        </p:txBody>
      </p:sp>
      <p:pic>
        <p:nvPicPr>
          <p:cNvPr id="4" name="Picture 3"/>
          <p:cNvPicPr>
            <a:picLocks noChangeAspect="1"/>
          </p:cNvPicPr>
          <p:nvPr/>
        </p:nvPicPr>
        <p:blipFill>
          <a:blip r:embed="rId2"/>
          <a:stretch>
            <a:fillRect/>
          </a:stretch>
        </p:blipFill>
        <p:spPr>
          <a:xfrm>
            <a:off x="685801" y="1981201"/>
            <a:ext cx="7013992" cy="4190999"/>
          </a:xfrm>
          <a:prstGeom prst="rect">
            <a:avLst/>
          </a:prstGeom>
        </p:spPr>
      </p:pic>
    </p:spTree>
    <p:extLst>
      <p:ext uri="{BB962C8B-B14F-4D97-AF65-F5344CB8AC3E}">
        <p14:creationId xmlns:p14="http://schemas.microsoft.com/office/powerpoint/2010/main" val="3853338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308848"/>
            <a:ext cx="65532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Four main values of a record</a:t>
            </a:r>
          </a:p>
        </p:txBody>
      </p:sp>
      <p:pic>
        <p:nvPicPr>
          <p:cNvPr id="3" name="Picture 2"/>
          <p:cNvPicPr>
            <a:picLocks noChangeAspect="1"/>
          </p:cNvPicPr>
          <p:nvPr/>
        </p:nvPicPr>
        <p:blipFill>
          <a:blip r:embed="rId2"/>
          <a:stretch>
            <a:fillRect/>
          </a:stretch>
        </p:blipFill>
        <p:spPr>
          <a:xfrm>
            <a:off x="457200" y="1994648"/>
            <a:ext cx="4462177" cy="4401979"/>
          </a:xfrm>
          <a:prstGeom prst="rect">
            <a:avLst/>
          </a:prstGeom>
        </p:spPr>
      </p:pic>
      <p:pic>
        <p:nvPicPr>
          <p:cNvPr id="4" name="Picture 3" descr="Archivo de MedTemp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953455"/>
            <a:ext cx="2209800" cy="1242182"/>
          </a:xfrm>
          <a:prstGeom prst="rect">
            <a:avLst/>
          </a:prstGeom>
        </p:spPr>
      </p:pic>
    </p:spTree>
    <p:extLst>
      <p:ext uri="{BB962C8B-B14F-4D97-AF65-F5344CB8AC3E}">
        <p14:creationId xmlns:p14="http://schemas.microsoft.com/office/powerpoint/2010/main" val="385878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715000" y="457200"/>
            <a:ext cx="32766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Tracking and Retention</a:t>
            </a:r>
          </a:p>
        </p:txBody>
      </p:sp>
      <p:sp>
        <p:nvSpPr>
          <p:cNvPr id="6" name="TextBox 5"/>
          <p:cNvSpPr txBox="1"/>
          <p:nvPr/>
        </p:nvSpPr>
        <p:spPr>
          <a:xfrm>
            <a:off x="466994" y="1371600"/>
            <a:ext cx="8471853" cy="4739759"/>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721736" lvl="2" indent="0"/>
            <a:endParaRPr lang="en-US" sz="2000" dirty="0"/>
          </a:p>
          <a:p>
            <a:pPr marL="457200" indent="-457200">
              <a:buFont typeface="Arial" panose="020B0604020202020204" pitchFamily="34" charset="0"/>
              <a:buChar char="•"/>
            </a:pPr>
            <a:r>
              <a:rPr lang="en-US" sz="2400" dirty="0" smtClean="0"/>
              <a:t>Identify a </a:t>
            </a:r>
            <a:r>
              <a:rPr lang="en-US" sz="2400" dirty="0"/>
              <a:t>responsible person for archiving in your </a:t>
            </a:r>
            <a:r>
              <a:rPr lang="en-US" sz="2400" dirty="0" smtClean="0"/>
              <a:t>area</a:t>
            </a:r>
          </a:p>
          <a:p>
            <a:endParaRPr lang="en-US" sz="2400" dirty="0" smtClean="0"/>
          </a:p>
          <a:p>
            <a:pPr marL="457200" indent="-457200">
              <a:buFont typeface="Arial" panose="020B0604020202020204" pitchFamily="34" charset="0"/>
              <a:buChar char="•"/>
            </a:pPr>
            <a:r>
              <a:rPr lang="en-US" sz="2400" dirty="0" smtClean="0"/>
              <a:t>Adopt </a:t>
            </a:r>
            <a:r>
              <a:rPr lang="en-US" sz="2400" dirty="0"/>
              <a:t>an internal policy on </a:t>
            </a:r>
            <a:r>
              <a:rPr lang="en-US" sz="2400" dirty="0" smtClean="0"/>
              <a:t>archiving, if needed</a:t>
            </a:r>
          </a:p>
          <a:p>
            <a:endParaRPr lang="en-US" sz="2400" dirty="0" smtClean="0"/>
          </a:p>
          <a:p>
            <a:pPr marL="457200" indent="-457200">
              <a:buFont typeface="Arial" panose="020B0604020202020204" pitchFamily="34" charset="0"/>
              <a:buChar char="•"/>
            </a:pPr>
            <a:r>
              <a:rPr lang="en-US" sz="2400" dirty="0"/>
              <a:t>Inventory documents in your </a:t>
            </a:r>
            <a:r>
              <a:rPr lang="en-US" sz="2400" dirty="0" smtClean="0"/>
              <a:t>area </a:t>
            </a:r>
            <a:r>
              <a:rPr lang="en-US" sz="1800" dirty="0" smtClean="0"/>
              <a:t>(monthly, bi-annually, annually)</a:t>
            </a:r>
          </a:p>
          <a:p>
            <a:endParaRPr lang="en-US" sz="1800" dirty="0" smtClean="0"/>
          </a:p>
          <a:p>
            <a:pPr marL="457200" indent="-457200">
              <a:buFont typeface="Arial" panose="020B0604020202020204" pitchFamily="34" charset="0"/>
              <a:buChar char="•"/>
            </a:pPr>
            <a:r>
              <a:rPr lang="en-US" sz="2400" dirty="0" smtClean="0"/>
              <a:t>Purge documents accordingly</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Train new employees/attend workshops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Familiarize yourself with the </a:t>
            </a:r>
            <a:r>
              <a:rPr lang="en-US" sz="2400" dirty="0"/>
              <a:t>Retention Guidelines and Schedule </a:t>
            </a:r>
            <a:r>
              <a:rPr lang="en-US" sz="1800" dirty="0" smtClean="0"/>
              <a:t>(</a:t>
            </a:r>
            <a:r>
              <a:rPr lang="en-US" sz="1800" dirty="0">
                <a:hlinkClick r:id="rId3"/>
              </a:rPr>
              <a:t>https://legal.uncc.edu/policies/up-605.3</a:t>
            </a:r>
            <a:r>
              <a:rPr lang="en-US" sz="1800" dirty="0" smtClean="0"/>
              <a:t>) </a:t>
            </a:r>
          </a:p>
        </p:txBody>
      </p:sp>
    </p:spTree>
    <p:extLst>
      <p:ext uri="{BB962C8B-B14F-4D97-AF65-F5344CB8AC3E}">
        <p14:creationId xmlns:p14="http://schemas.microsoft.com/office/powerpoint/2010/main" val="271707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715000" y="457200"/>
            <a:ext cx="32766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Retention and Disposition</a:t>
            </a:r>
          </a:p>
          <a:p>
            <a:pPr algn="l"/>
            <a:r>
              <a:rPr lang="en-US" sz="2400" b="1" dirty="0" smtClean="0">
                <a:solidFill>
                  <a:srgbClr val="FF0000"/>
                </a:solidFill>
                <a:latin typeface="Arial" charset="0"/>
                <a:ea typeface="ＭＳ Ｐゴシック" pitchFamily="-110" charset="-128"/>
                <a:cs typeface="Arial" charset="0"/>
              </a:rPr>
              <a:t>Example</a:t>
            </a:r>
            <a:endParaRPr lang="en-US" sz="2400" b="1" dirty="0" smtClean="0">
              <a:solidFill>
                <a:srgbClr val="FF0000"/>
              </a:solidFill>
              <a:latin typeface="Arial" charset="0"/>
              <a:ea typeface="ＭＳ Ｐゴシック" pitchFamily="-110" charset="-128"/>
              <a:cs typeface="Arial" charset="0"/>
            </a:endParaRPr>
          </a:p>
        </p:txBody>
      </p:sp>
      <p:sp>
        <p:nvSpPr>
          <p:cNvPr id="6" name="TextBox 5"/>
          <p:cNvSpPr txBox="1"/>
          <p:nvPr/>
        </p:nvSpPr>
        <p:spPr>
          <a:xfrm>
            <a:off x="519747" y="1828800"/>
            <a:ext cx="8471853" cy="769441"/>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721736" lvl="2" indent="0"/>
            <a:endParaRPr lang="en-US" sz="2000" dirty="0"/>
          </a:p>
          <a:p>
            <a:r>
              <a:rPr lang="en-US" sz="2400" dirty="0" smtClean="0"/>
              <a:t> </a:t>
            </a:r>
            <a:endParaRPr lang="en-US" sz="1800" dirty="0" smtClean="0"/>
          </a:p>
        </p:txBody>
      </p:sp>
      <p:pic>
        <p:nvPicPr>
          <p:cNvPr id="3" name="Picture 2" descr="Folder P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62" y="1524000"/>
            <a:ext cx="2286000" cy="2286000"/>
          </a:xfrm>
          <a:prstGeom prst="rect">
            <a:avLst/>
          </a:prstGeom>
        </p:spPr>
      </p:pic>
      <p:sp>
        <p:nvSpPr>
          <p:cNvPr id="5" name="TextBox 4"/>
          <p:cNvSpPr txBox="1"/>
          <p:nvPr/>
        </p:nvSpPr>
        <p:spPr>
          <a:xfrm>
            <a:off x="621323" y="2062960"/>
            <a:ext cx="1893277" cy="1246495"/>
          </a:xfrm>
          <a:prstGeom prst="rect">
            <a:avLst/>
          </a:prstGeom>
          <a:noFill/>
        </p:spPr>
        <p:txBody>
          <a:bodyPr wrap="square" rtlCol="0">
            <a:spAutoFit/>
          </a:bodyPr>
          <a:lstStyle/>
          <a:p>
            <a:pPr algn="ctr"/>
            <a:r>
              <a:rPr lang="en-US" sz="1800" dirty="0" smtClean="0"/>
              <a:t>Graduate Student X Degree awarded May 10, 2013</a:t>
            </a:r>
            <a:endParaRPr lang="en-US" dirty="0"/>
          </a:p>
        </p:txBody>
      </p:sp>
      <p:pic>
        <p:nvPicPr>
          <p:cNvPr id="7" name="Picture 6"/>
          <p:cNvPicPr>
            <a:picLocks noChangeAspect="1"/>
          </p:cNvPicPr>
          <p:nvPr/>
        </p:nvPicPr>
        <p:blipFill>
          <a:blip r:embed="rId4"/>
          <a:stretch>
            <a:fillRect/>
          </a:stretch>
        </p:blipFill>
        <p:spPr>
          <a:xfrm>
            <a:off x="428991" y="3733800"/>
            <a:ext cx="8239125" cy="2581275"/>
          </a:xfrm>
          <a:prstGeom prst="rect">
            <a:avLst/>
          </a:prstGeom>
        </p:spPr>
      </p:pic>
      <p:sp>
        <p:nvSpPr>
          <p:cNvPr id="8" name="TextBox 7"/>
          <p:cNvSpPr txBox="1"/>
          <p:nvPr/>
        </p:nvSpPr>
        <p:spPr>
          <a:xfrm>
            <a:off x="3124200" y="2182743"/>
            <a:ext cx="5638800" cy="1523494"/>
          </a:xfrm>
          <a:prstGeom prst="rect">
            <a:avLst/>
          </a:prstGeom>
          <a:noFill/>
        </p:spPr>
        <p:txBody>
          <a:bodyPr wrap="square" rtlCol="0">
            <a:spAutoFit/>
          </a:bodyPr>
          <a:lstStyle/>
          <a:p>
            <a:r>
              <a:rPr lang="en-US" b="1" dirty="0" smtClean="0"/>
              <a:t>Shred after May 11, </a:t>
            </a:r>
            <a:r>
              <a:rPr lang="en-US" b="1" dirty="0" smtClean="0"/>
              <a:t>2018 (5 years after)</a:t>
            </a:r>
            <a:endParaRPr lang="en-US" b="1" dirty="0" smtClean="0"/>
          </a:p>
          <a:p>
            <a:pPr marL="285750" indent="-285750">
              <a:buFont typeface="Wingdings" panose="05000000000000000000" pitchFamily="2" charset="2"/>
              <a:buChar char="q"/>
            </a:pPr>
            <a:r>
              <a:rPr lang="en-US" sz="1800" b="1" u="sng" dirty="0" smtClean="0"/>
              <a:t>Few exceptions</a:t>
            </a:r>
            <a:r>
              <a:rPr lang="en-US" sz="1800" dirty="0" smtClean="0"/>
              <a:t>:</a:t>
            </a:r>
          </a:p>
          <a:p>
            <a:pPr marL="285750" indent="-285750">
              <a:buFont typeface="Wingdings" panose="05000000000000000000" pitchFamily="2" charset="2"/>
              <a:buChar char="§"/>
            </a:pPr>
            <a:r>
              <a:rPr lang="en-US" sz="1800" dirty="0" smtClean="0"/>
              <a:t>Disciplinary records, FERPA forms, theses/dissertations, transcripts, transfer records</a:t>
            </a:r>
          </a:p>
          <a:p>
            <a:pPr marL="285750" indent="-285750">
              <a:buFont typeface="Wingdings" panose="05000000000000000000" pitchFamily="2" charset="2"/>
              <a:buChar char="§"/>
            </a:pPr>
            <a:r>
              <a:rPr lang="en-US" sz="1800" dirty="0" smtClean="0"/>
              <a:t>Important to review Retention Schedule (UP 605.3)</a:t>
            </a:r>
            <a:endParaRPr lang="en-US" dirty="0"/>
          </a:p>
        </p:txBody>
      </p:sp>
      <p:cxnSp>
        <p:nvCxnSpPr>
          <p:cNvPr id="9" name="Straight Arrow Connector 8"/>
          <p:cNvCxnSpPr/>
          <p:nvPr/>
        </p:nvCxnSpPr>
        <p:spPr>
          <a:xfrm>
            <a:off x="2514600" y="3124200"/>
            <a:ext cx="229600" cy="68580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33286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715000" y="457200"/>
            <a:ext cx="32766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Retention and Disposition</a:t>
            </a:r>
          </a:p>
          <a:p>
            <a:pPr algn="l"/>
            <a:r>
              <a:rPr lang="en-US" sz="2400" b="1" dirty="0" smtClean="0">
                <a:solidFill>
                  <a:srgbClr val="FF0000"/>
                </a:solidFill>
                <a:latin typeface="Arial" charset="0"/>
                <a:ea typeface="ＭＳ Ｐゴシック" pitchFamily="-110" charset="-128"/>
                <a:cs typeface="Arial" charset="0"/>
              </a:rPr>
              <a:t>Example</a:t>
            </a:r>
            <a:endParaRPr lang="en-US" sz="2400" b="1" dirty="0" smtClean="0">
              <a:solidFill>
                <a:srgbClr val="FF0000"/>
              </a:solidFill>
              <a:latin typeface="Arial" charset="0"/>
              <a:ea typeface="ＭＳ Ｐゴシック" pitchFamily="-110" charset="-128"/>
              <a:cs typeface="Arial" charset="0"/>
            </a:endParaRPr>
          </a:p>
        </p:txBody>
      </p:sp>
      <p:sp>
        <p:nvSpPr>
          <p:cNvPr id="6" name="TextBox 5"/>
          <p:cNvSpPr txBox="1"/>
          <p:nvPr/>
        </p:nvSpPr>
        <p:spPr>
          <a:xfrm>
            <a:off x="519747" y="1828800"/>
            <a:ext cx="8471853" cy="769441"/>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721736" lvl="2" indent="0"/>
            <a:endParaRPr lang="en-US" sz="2000" dirty="0"/>
          </a:p>
          <a:p>
            <a:r>
              <a:rPr lang="en-US" sz="2400" dirty="0" smtClean="0"/>
              <a:t> snip</a:t>
            </a:r>
            <a:endParaRPr lang="en-US" sz="1800" dirty="0" smtClean="0"/>
          </a:p>
        </p:txBody>
      </p:sp>
      <p:pic>
        <p:nvPicPr>
          <p:cNvPr id="3" name="Picture 2" descr="Folder P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62" y="1524000"/>
            <a:ext cx="2286000" cy="2286000"/>
          </a:xfrm>
          <a:prstGeom prst="rect">
            <a:avLst/>
          </a:prstGeom>
        </p:spPr>
      </p:pic>
      <p:sp>
        <p:nvSpPr>
          <p:cNvPr id="5" name="TextBox 4"/>
          <p:cNvSpPr txBox="1"/>
          <p:nvPr/>
        </p:nvSpPr>
        <p:spPr>
          <a:xfrm>
            <a:off x="621323" y="2062960"/>
            <a:ext cx="1893277" cy="1246495"/>
          </a:xfrm>
          <a:prstGeom prst="rect">
            <a:avLst/>
          </a:prstGeom>
          <a:noFill/>
        </p:spPr>
        <p:txBody>
          <a:bodyPr wrap="square" rtlCol="0">
            <a:spAutoFit/>
          </a:bodyPr>
          <a:lstStyle/>
          <a:p>
            <a:pPr algn="ctr"/>
            <a:r>
              <a:rPr lang="en-US" sz="1800" dirty="0" smtClean="0"/>
              <a:t>Faculty Governance Records</a:t>
            </a:r>
          </a:p>
          <a:p>
            <a:pPr algn="ctr"/>
            <a:endParaRPr lang="en-US" dirty="0"/>
          </a:p>
        </p:txBody>
      </p:sp>
      <p:sp>
        <p:nvSpPr>
          <p:cNvPr id="8" name="TextBox 7"/>
          <p:cNvSpPr txBox="1"/>
          <p:nvPr/>
        </p:nvSpPr>
        <p:spPr>
          <a:xfrm>
            <a:off x="3124200" y="2182743"/>
            <a:ext cx="5638800" cy="1061829"/>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t>Shred election records </a:t>
            </a:r>
            <a:r>
              <a:rPr lang="en-US" b="1" dirty="0" smtClean="0"/>
              <a:t>(1 year after)</a:t>
            </a:r>
            <a:endParaRPr lang="en-US" b="1" dirty="0" smtClean="0"/>
          </a:p>
          <a:p>
            <a:pPr marL="342900" indent="-342900">
              <a:buFont typeface="Wingdings" panose="05000000000000000000" pitchFamily="2" charset="2"/>
              <a:buChar char="q"/>
            </a:pPr>
            <a:r>
              <a:rPr lang="en-US" b="1" dirty="0" smtClean="0"/>
              <a:t>Transfer remaining records to University Archivist</a:t>
            </a:r>
            <a:endParaRPr lang="en-US" dirty="0"/>
          </a:p>
        </p:txBody>
      </p:sp>
      <p:pic>
        <p:nvPicPr>
          <p:cNvPr id="2" name="Picture 1"/>
          <p:cNvPicPr>
            <a:picLocks noChangeAspect="1"/>
          </p:cNvPicPr>
          <p:nvPr/>
        </p:nvPicPr>
        <p:blipFill>
          <a:blip r:embed="rId4"/>
          <a:stretch>
            <a:fillRect/>
          </a:stretch>
        </p:blipFill>
        <p:spPr>
          <a:xfrm>
            <a:off x="228600" y="3902322"/>
            <a:ext cx="8839199" cy="1812677"/>
          </a:xfrm>
          <a:prstGeom prst="rect">
            <a:avLst/>
          </a:prstGeom>
        </p:spPr>
      </p:pic>
      <p:cxnSp>
        <p:nvCxnSpPr>
          <p:cNvPr id="9" name="Straight Arrow Connector 8"/>
          <p:cNvCxnSpPr/>
          <p:nvPr/>
        </p:nvCxnSpPr>
        <p:spPr>
          <a:xfrm>
            <a:off x="2643580" y="3078233"/>
            <a:ext cx="1699820" cy="788917"/>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a:off x="1752600" y="3062346"/>
            <a:ext cx="0" cy="804804"/>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4928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715000" y="457200"/>
            <a:ext cx="32766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Retention and Disposition</a:t>
            </a:r>
          </a:p>
          <a:p>
            <a:pPr algn="l"/>
            <a:r>
              <a:rPr lang="en-US" sz="2400" b="1" dirty="0" smtClean="0">
                <a:solidFill>
                  <a:srgbClr val="FF0000"/>
                </a:solidFill>
                <a:latin typeface="Arial" charset="0"/>
                <a:ea typeface="ＭＳ Ｐゴシック" pitchFamily="-110" charset="-128"/>
                <a:cs typeface="Arial" charset="0"/>
              </a:rPr>
              <a:t>Example</a:t>
            </a:r>
            <a:endParaRPr lang="en-US" sz="2400" b="1" dirty="0" smtClean="0">
              <a:solidFill>
                <a:srgbClr val="FF0000"/>
              </a:solidFill>
              <a:latin typeface="Arial" charset="0"/>
              <a:ea typeface="ＭＳ Ｐゴシック" pitchFamily="-110" charset="-128"/>
              <a:cs typeface="Arial" charset="0"/>
            </a:endParaRPr>
          </a:p>
        </p:txBody>
      </p:sp>
      <p:sp>
        <p:nvSpPr>
          <p:cNvPr id="6" name="TextBox 5"/>
          <p:cNvSpPr txBox="1"/>
          <p:nvPr/>
        </p:nvSpPr>
        <p:spPr>
          <a:xfrm>
            <a:off x="519747" y="1828800"/>
            <a:ext cx="8471853" cy="769441"/>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721736" lvl="2" indent="0"/>
            <a:endParaRPr lang="en-US" sz="2000" dirty="0"/>
          </a:p>
          <a:p>
            <a:r>
              <a:rPr lang="en-US" sz="2400" dirty="0" smtClean="0"/>
              <a:t> snip</a:t>
            </a:r>
            <a:endParaRPr lang="en-US" sz="1800" dirty="0" smtClean="0"/>
          </a:p>
        </p:txBody>
      </p:sp>
      <p:pic>
        <p:nvPicPr>
          <p:cNvPr id="3" name="Picture 2" descr="Folder P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62" y="1524000"/>
            <a:ext cx="2286000" cy="2286000"/>
          </a:xfrm>
          <a:prstGeom prst="rect">
            <a:avLst/>
          </a:prstGeom>
        </p:spPr>
      </p:pic>
      <p:sp>
        <p:nvSpPr>
          <p:cNvPr id="5" name="TextBox 4"/>
          <p:cNvSpPr txBox="1"/>
          <p:nvPr/>
        </p:nvSpPr>
        <p:spPr>
          <a:xfrm>
            <a:off x="621323" y="2062960"/>
            <a:ext cx="1893277" cy="1246495"/>
          </a:xfrm>
          <a:prstGeom prst="rect">
            <a:avLst/>
          </a:prstGeom>
          <a:noFill/>
        </p:spPr>
        <p:txBody>
          <a:bodyPr wrap="square" rtlCol="0">
            <a:spAutoFit/>
          </a:bodyPr>
          <a:lstStyle/>
          <a:p>
            <a:pPr algn="ctr"/>
            <a:r>
              <a:rPr lang="en-US" sz="1800" dirty="0" smtClean="0"/>
              <a:t>Student Admissions Record</a:t>
            </a:r>
          </a:p>
          <a:p>
            <a:pPr algn="ctr"/>
            <a:r>
              <a:rPr lang="en-US" sz="1800" dirty="0" smtClean="0"/>
              <a:t>8/20/2018</a:t>
            </a:r>
            <a:endParaRPr lang="en-US" dirty="0"/>
          </a:p>
        </p:txBody>
      </p:sp>
      <p:sp>
        <p:nvSpPr>
          <p:cNvPr id="8" name="TextBox 7"/>
          <p:cNvSpPr txBox="1"/>
          <p:nvPr/>
        </p:nvSpPr>
        <p:spPr>
          <a:xfrm>
            <a:off x="3118338" y="2074003"/>
            <a:ext cx="5968976" cy="2031325"/>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t>Send transcript and application to Registrar’s on 8/20/2018</a:t>
            </a:r>
          </a:p>
          <a:p>
            <a:pPr marL="342900" indent="-342900">
              <a:buFont typeface="Wingdings" panose="05000000000000000000" pitchFamily="2" charset="2"/>
              <a:buChar char="q"/>
            </a:pPr>
            <a:r>
              <a:rPr lang="en-US" b="1" dirty="0" smtClean="0"/>
              <a:t>Destroy remaining records on or after </a:t>
            </a:r>
            <a:r>
              <a:rPr lang="en-US" b="1" dirty="0" smtClean="0"/>
              <a:t>8/21/2021 (3 years after admission)</a:t>
            </a:r>
            <a:endParaRPr lang="en-US" b="1" dirty="0" smtClean="0"/>
          </a:p>
          <a:p>
            <a:pPr marL="342900" indent="-342900">
              <a:buFont typeface="Wingdings" panose="05000000000000000000" pitchFamily="2" charset="2"/>
              <a:buChar char="q"/>
            </a:pPr>
            <a:r>
              <a:rPr lang="en-US" b="1" dirty="0" smtClean="0"/>
              <a:t>If not enrolled or denied admission, destroy </a:t>
            </a:r>
            <a:r>
              <a:rPr lang="en-US" b="1" dirty="0" smtClean="0"/>
              <a:t>8/21/2019 (1 year after application)</a:t>
            </a:r>
            <a:endParaRPr lang="en-US" dirty="0"/>
          </a:p>
        </p:txBody>
      </p:sp>
      <p:pic>
        <p:nvPicPr>
          <p:cNvPr id="7" name="Picture 6"/>
          <p:cNvPicPr>
            <a:picLocks noChangeAspect="1"/>
          </p:cNvPicPr>
          <p:nvPr/>
        </p:nvPicPr>
        <p:blipFill>
          <a:blip r:embed="rId4"/>
          <a:stretch>
            <a:fillRect/>
          </a:stretch>
        </p:blipFill>
        <p:spPr>
          <a:xfrm>
            <a:off x="304800" y="4267200"/>
            <a:ext cx="8153400" cy="1905000"/>
          </a:xfrm>
          <a:prstGeom prst="rect">
            <a:avLst/>
          </a:prstGeom>
        </p:spPr>
      </p:pic>
      <p:cxnSp>
        <p:nvCxnSpPr>
          <p:cNvPr id="9" name="Straight Arrow Connector 8"/>
          <p:cNvCxnSpPr/>
          <p:nvPr/>
        </p:nvCxnSpPr>
        <p:spPr>
          <a:xfrm>
            <a:off x="1567961" y="3581400"/>
            <a:ext cx="0" cy="60960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2064405" y="3543615"/>
            <a:ext cx="2107866" cy="773683"/>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36922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715000" y="457200"/>
            <a:ext cx="32766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Retention and Disposition</a:t>
            </a:r>
          </a:p>
          <a:p>
            <a:pPr algn="l"/>
            <a:r>
              <a:rPr lang="en-US" sz="2400" b="1" dirty="0" smtClean="0">
                <a:solidFill>
                  <a:srgbClr val="FF0000"/>
                </a:solidFill>
                <a:latin typeface="Arial" charset="0"/>
                <a:ea typeface="ＭＳ Ｐゴシック" pitchFamily="-110" charset="-128"/>
                <a:cs typeface="Arial" charset="0"/>
              </a:rPr>
              <a:t>Example</a:t>
            </a:r>
            <a:endParaRPr lang="en-US" sz="2400" b="1" dirty="0" smtClean="0">
              <a:solidFill>
                <a:srgbClr val="FF0000"/>
              </a:solidFill>
              <a:latin typeface="Arial" charset="0"/>
              <a:ea typeface="ＭＳ Ｐゴシック" pitchFamily="-110" charset="-128"/>
              <a:cs typeface="Arial" charset="0"/>
            </a:endParaRPr>
          </a:p>
        </p:txBody>
      </p:sp>
      <p:sp>
        <p:nvSpPr>
          <p:cNvPr id="6" name="TextBox 5"/>
          <p:cNvSpPr txBox="1"/>
          <p:nvPr/>
        </p:nvSpPr>
        <p:spPr>
          <a:xfrm>
            <a:off x="519747" y="1828800"/>
            <a:ext cx="8471853" cy="769441"/>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marL="721736" lvl="2" indent="0"/>
            <a:endParaRPr lang="en-US" sz="2000" dirty="0"/>
          </a:p>
          <a:p>
            <a:r>
              <a:rPr lang="en-US" sz="2400" dirty="0" smtClean="0"/>
              <a:t> snip</a:t>
            </a:r>
            <a:endParaRPr lang="en-US" sz="1800" dirty="0" smtClean="0"/>
          </a:p>
        </p:txBody>
      </p:sp>
      <p:pic>
        <p:nvPicPr>
          <p:cNvPr id="3" name="Picture 2" descr="Folder P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62" y="1524000"/>
            <a:ext cx="2286000" cy="2286000"/>
          </a:xfrm>
          <a:prstGeom prst="rect">
            <a:avLst/>
          </a:prstGeom>
        </p:spPr>
      </p:pic>
      <p:sp>
        <p:nvSpPr>
          <p:cNvPr id="5" name="TextBox 4"/>
          <p:cNvSpPr txBox="1"/>
          <p:nvPr/>
        </p:nvSpPr>
        <p:spPr>
          <a:xfrm>
            <a:off x="621323" y="2062960"/>
            <a:ext cx="2121877" cy="1200329"/>
          </a:xfrm>
          <a:prstGeom prst="rect">
            <a:avLst/>
          </a:prstGeom>
          <a:noFill/>
        </p:spPr>
        <p:txBody>
          <a:bodyPr wrap="square" rtlCol="0">
            <a:spAutoFit/>
          </a:bodyPr>
          <a:lstStyle/>
          <a:p>
            <a:pPr algn="ctr"/>
            <a:r>
              <a:rPr lang="en-US" sz="1800" dirty="0" smtClean="0"/>
              <a:t>Tracking Materials</a:t>
            </a:r>
          </a:p>
          <a:p>
            <a:pPr algn="ctr"/>
            <a:r>
              <a:rPr lang="en-US" sz="1800" dirty="0" smtClean="0"/>
              <a:t>- Certified mail receipts, postage authorizations </a:t>
            </a:r>
            <a:endParaRPr lang="en-US" dirty="0"/>
          </a:p>
        </p:txBody>
      </p:sp>
      <p:sp>
        <p:nvSpPr>
          <p:cNvPr id="8" name="TextBox 7"/>
          <p:cNvSpPr txBox="1"/>
          <p:nvPr/>
        </p:nvSpPr>
        <p:spPr>
          <a:xfrm>
            <a:off x="3118338" y="2074003"/>
            <a:ext cx="5968976" cy="1384995"/>
          </a:xfrm>
          <a:prstGeom prst="rect">
            <a:avLst/>
          </a:prstGeom>
          <a:noFill/>
        </p:spPr>
        <p:txBody>
          <a:bodyPr wrap="square" rtlCol="0">
            <a:spAutoFit/>
          </a:bodyPr>
          <a:lstStyle/>
          <a:p>
            <a:pPr marL="342900" indent="-342900">
              <a:buFont typeface="Wingdings" panose="05000000000000000000" pitchFamily="2" charset="2"/>
              <a:buChar char="q"/>
            </a:pPr>
            <a:r>
              <a:rPr lang="en-US" b="1" dirty="0" smtClean="0"/>
              <a:t>Destroy when reference value ends.</a:t>
            </a:r>
          </a:p>
          <a:p>
            <a:pPr marL="342900" indent="-342900">
              <a:buFont typeface="Wingdings" panose="05000000000000000000" pitchFamily="2" charset="2"/>
              <a:buChar char="q"/>
            </a:pPr>
            <a:r>
              <a:rPr lang="en-US" b="1" dirty="0" smtClean="0"/>
              <a:t>What does this mean?</a:t>
            </a:r>
          </a:p>
          <a:p>
            <a:pPr marL="342900" indent="-342900">
              <a:buFont typeface="Wingdings" panose="05000000000000000000" pitchFamily="2" charset="2"/>
              <a:buChar char="q"/>
            </a:pPr>
            <a:r>
              <a:rPr lang="en-US" b="1" dirty="0" smtClean="0"/>
              <a:t>When should we destroy it?</a:t>
            </a:r>
          </a:p>
          <a:p>
            <a:pPr marL="342900" indent="-342900">
              <a:buFont typeface="Wingdings" panose="05000000000000000000" pitchFamily="2" charset="2"/>
              <a:buChar char="q"/>
            </a:pPr>
            <a:r>
              <a:rPr lang="en-US" b="1" dirty="0" smtClean="0"/>
              <a:t>Reference value???</a:t>
            </a:r>
            <a:endParaRPr lang="en-US" dirty="0"/>
          </a:p>
        </p:txBody>
      </p:sp>
      <p:pic>
        <p:nvPicPr>
          <p:cNvPr id="2" name="Picture 1"/>
          <p:cNvPicPr>
            <a:picLocks noChangeAspect="1"/>
          </p:cNvPicPr>
          <p:nvPr/>
        </p:nvPicPr>
        <p:blipFill>
          <a:blip r:embed="rId4"/>
          <a:stretch>
            <a:fillRect/>
          </a:stretch>
        </p:blipFill>
        <p:spPr>
          <a:xfrm>
            <a:off x="381000" y="3647051"/>
            <a:ext cx="7620000" cy="1491240"/>
          </a:xfrm>
          <a:prstGeom prst="rect">
            <a:avLst/>
          </a:prstGeom>
        </p:spPr>
      </p:pic>
      <p:pic>
        <p:nvPicPr>
          <p:cNvPr id="10" name="Picture 9"/>
          <p:cNvPicPr>
            <a:picLocks noChangeAspect="1"/>
          </p:cNvPicPr>
          <p:nvPr/>
        </p:nvPicPr>
        <p:blipFill>
          <a:blip r:embed="rId5"/>
          <a:stretch>
            <a:fillRect/>
          </a:stretch>
        </p:blipFill>
        <p:spPr>
          <a:xfrm>
            <a:off x="228600" y="5334000"/>
            <a:ext cx="8143875" cy="1160989"/>
          </a:xfrm>
          <a:prstGeom prst="rect">
            <a:avLst/>
          </a:prstGeom>
        </p:spPr>
      </p:pic>
    </p:spTree>
    <p:extLst>
      <p:ext uri="{BB962C8B-B14F-4D97-AF65-F5344CB8AC3E}">
        <p14:creationId xmlns:p14="http://schemas.microsoft.com/office/powerpoint/2010/main" val="3406970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05263" y="533400"/>
            <a:ext cx="5138737" cy="6011113"/>
          </a:xfrm>
          <a:prstGeom prst="rect">
            <a:avLst/>
          </a:prstGeom>
        </p:spPr>
      </p:pic>
      <p:sp>
        <p:nvSpPr>
          <p:cNvPr id="3" name="TextBox 2"/>
          <p:cNvSpPr txBox="1"/>
          <p:nvPr/>
        </p:nvSpPr>
        <p:spPr>
          <a:xfrm>
            <a:off x="228600" y="1802423"/>
            <a:ext cx="3962400" cy="2354491"/>
          </a:xfrm>
          <a:prstGeom prst="rect">
            <a:avLst/>
          </a:prstGeom>
          <a:noFill/>
        </p:spPr>
        <p:txBody>
          <a:bodyPr wrap="square" rtlCol="0">
            <a:spAutoFit/>
          </a:bodyPr>
          <a:lstStyle/>
          <a:p>
            <a:pPr marL="342900" indent="-342900">
              <a:buFont typeface="Wingdings" panose="05000000000000000000" pitchFamily="2" charset="2"/>
              <a:buChar char="q"/>
            </a:pPr>
            <a:r>
              <a:rPr lang="en-US" dirty="0" smtClean="0"/>
              <a:t>Determine when the reference value ends</a:t>
            </a:r>
          </a:p>
          <a:p>
            <a:pPr marL="342900" indent="-342900">
              <a:buFont typeface="Wingdings" panose="05000000000000000000" pitchFamily="2" charset="2"/>
              <a:buChar char="q"/>
            </a:pPr>
            <a:r>
              <a:rPr lang="en-US" dirty="0" smtClean="0"/>
              <a:t>Contact University Archivist</a:t>
            </a:r>
          </a:p>
          <a:p>
            <a:pPr marL="342900" indent="-342900">
              <a:buFont typeface="Wingdings" panose="05000000000000000000" pitchFamily="2" charset="2"/>
              <a:buChar char="q"/>
            </a:pPr>
            <a:r>
              <a:rPr lang="en-US" dirty="0" smtClean="0"/>
              <a:t>Complete</a:t>
            </a:r>
            <a:r>
              <a:rPr lang="en-US" i="1" dirty="0" smtClean="0"/>
              <a:t> </a:t>
            </a:r>
            <a:r>
              <a:rPr lang="en-US" dirty="0" smtClean="0"/>
              <a:t>form</a:t>
            </a:r>
          </a:p>
          <a:p>
            <a:pPr marL="342900" indent="-342900">
              <a:buFont typeface="Wingdings" panose="05000000000000000000" pitchFamily="2" charset="2"/>
              <a:buChar char="q"/>
            </a:pPr>
            <a:r>
              <a:rPr lang="en-US" dirty="0" smtClean="0"/>
              <a:t>Create an internal policy for that specific record</a:t>
            </a:r>
          </a:p>
          <a:p>
            <a:endParaRPr lang="en-US" dirty="0"/>
          </a:p>
        </p:txBody>
      </p:sp>
      <p:sp>
        <p:nvSpPr>
          <p:cNvPr id="4" name="TextBox 3"/>
          <p:cNvSpPr txBox="1"/>
          <p:nvPr/>
        </p:nvSpPr>
        <p:spPr>
          <a:xfrm>
            <a:off x="202223" y="4038600"/>
            <a:ext cx="4445977" cy="2400657"/>
          </a:xfrm>
          <a:prstGeom prst="rect">
            <a:avLst/>
          </a:prstGeom>
          <a:noFill/>
        </p:spPr>
        <p:txBody>
          <a:bodyPr wrap="square" rtlCol="0">
            <a:spAutoFit/>
          </a:bodyPr>
          <a:lstStyle/>
          <a:p>
            <a:r>
              <a:rPr lang="en-US" dirty="0" smtClean="0">
                <a:solidFill>
                  <a:srgbClr val="FF0000"/>
                </a:solidFill>
              </a:rPr>
              <a:t>Example:</a:t>
            </a:r>
          </a:p>
          <a:p>
            <a:pPr marL="342900" indent="-342900">
              <a:buFont typeface="Wingdings" panose="05000000000000000000" pitchFamily="2" charset="2"/>
              <a:buChar char="ü"/>
            </a:pPr>
            <a:r>
              <a:rPr lang="en-US" sz="1800" dirty="0" smtClean="0"/>
              <a:t>1/2/2017 Certified return receipt </a:t>
            </a:r>
            <a:r>
              <a:rPr lang="en-US" sz="1800" dirty="0" smtClean="0"/>
              <a:t>documentation</a:t>
            </a:r>
            <a:endParaRPr lang="en-US" sz="1800" dirty="0" smtClean="0"/>
          </a:p>
          <a:p>
            <a:pPr marL="342900" indent="-342900">
              <a:buFont typeface="Wingdings" panose="05000000000000000000" pitchFamily="2" charset="2"/>
              <a:buChar char="ü"/>
            </a:pPr>
            <a:r>
              <a:rPr lang="en-US" sz="1800" dirty="0" smtClean="0"/>
              <a:t>Package delivered and received on 1/3/2017</a:t>
            </a:r>
          </a:p>
          <a:p>
            <a:pPr marL="342900" indent="-342900">
              <a:buFont typeface="Wingdings" panose="05000000000000000000" pitchFamily="2" charset="2"/>
              <a:buChar char="ü"/>
            </a:pPr>
            <a:r>
              <a:rPr lang="en-US" sz="1800" dirty="0" smtClean="0"/>
              <a:t>Reference value has ended</a:t>
            </a:r>
          </a:p>
          <a:p>
            <a:pPr marL="342900" indent="-342900">
              <a:buFont typeface="Wingdings" panose="05000000000000000000" pitchFamily="2" charset="2"/>
              <a:buChar char="ü"/>
            </a:pPr>
            <a:r>
              <a:rPr lang="en-US" sz="1800" dirty="0" smtClean="0"/>
              <a:t>Determine value </a:t>
            </a:r>
            <a:r>
              <a:rPr lang="en-US" sz="1800" dirty="0" smtClean="0"/>
              <a:t>ends 1 year after</a:t>
            </a:r>
          </a:p>
          <a:p>
            <a:pPr marL="342900" indent="-342900">
              <a:buFont typeface="Wingdings" panose="05000000000000000000" pitchFamily="2" charset="2"/>
              <a:buChar char="ü"/>
            </a:pPr>
            <a:r>
              <a:rPr lang="en-US" sz="1800" dirty="0" smtClean="0"/>
              <a:t>Destroy on 1/3/2018 </a:t>
            </a:r>
            <a:r>
              <a:rPr lang="en-US" dirty="0" smtClean="0"/>
              <a:t> </a:t>
            </a:r>
            <a:endParaRPr lang="en-US" dirty="0"/>
          </a:p>
        </p:txBody>
      </p:sp>
      <p:cxnSp>
        <p:nvCxnSpPr>
          <p:cNvPr id="6" name="Straight Arrow Connector 5"/>
          <p:cNvCxnSpPr/>
          <p:nvPr/>
        </p:nvCxnSpPr>
        <p:spPr>
          <a:xfrm>
            <a:off x="2667000" y="2979668"/>
            <a:ext cx="1524000"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5763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802423"/>
            <a:ext cx="3962400" cy="2677656"/>
          </a:xfrm>
          <a:prstGeom prst="rect">
            <a:avLst/>
          </a:prstGeom>
          <a:noFill/>
        </p:spPr>
        <p:txBody>
          <a:bodyPr wrap="square" rtlCol="0">
            <a:spAutoFit/>
          </a:bodyPr>
          <a:lstStyle/>
          <a:p>
            <a:pPr marL="342900" indent="-342900">
              <a:buFont typeface="Wingdings" panose="05000000000000000000" pitchFamily="2" charset="2"/>
              <a:buChar char="q"/>
            </a:pPr>
            <a:r>
              <a:rPr lang="en-US" dirty="0" smtClean="0"/>
              <a:t>If you need to change the retention or disposition date of a particular record</a:t>
            </a:r>
          </a:p>
          <a:p>
            <a:pPr marL="342900" indent="-342900">
              <a:buFont typeface="Wingdings" panose="05000000000000000000" pitchFamily="2" charset="2"/>
              <a:buChar char="q"/>
            </a:pPr>
            <a:r>
              <a:rPr lang="en-US" dirty="0" smtClean="0"/>
              <a:t>Contact University Archivist</a:t>
            </a:r>
          </a:p>
          <a:p>
            <a:pPr marL="342900" indent="-342900">
              <a:buFont typeface="Wingdings" panose="05000000000000000000" pitchFamily="2" charset="2"/>
              <a:buChar char="q"/>
            </a:pPr>
            <a:r>
              <a:rPr lang="en-US" dirty="0" smtClean="0"/>
              <a:t>Complete</a:t>
            </a:r>
            <a:r>
              <a:rPr lang="en-US" i="1" dirty="0" smtClean="0"/>
              <a:t> </a:t>
            </a:r>
            <a:r>
              <a:rPr lang="en-US" dirty="0" smtClean="0"/>
              <a:t>form</a:t>
            </a:r>
          </a:p>
          <a:p>
            <a:pPr marL="342900" indent="-342900">
              <a:buFont typeface="Wingdings" panose="05000000000000000000" pitchFamily="2" charset="2"/>
              <a:buChar char="q"/>
            </a:pPr>
            <a:r>
              <a:rPr lang="en-US" dirty="0" smtClean="0"/>
              <a:t>Create an internal policy for that specific record</a:t>
            </a:r>
          </a:p>
          <a:p>
            <a:endParaRPr lang="en-US" dirty="0"/>
          </a:p>
        </p:txBody>
      </p:sp>
      <p:cxnSp>
        <p:nvCxnSpPr>
          <p:cNvPr id="6" name="Straight Arrow Connector 5"/>
          <p:cNvCxnSpPr/>
          <p:nvPr/>
        </p:nvCxnSpPr>
        <p:spPr>
          <a:xfrm>
            <a:off x="2628900" y="3276600"/>
            <a:ext cx="1524000"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pic>
        <p:nvPicPr>
          <p:cNvPr id="5" name="Picture 4"/>
          <p:cNvPicPr>
            <a:picLocks noChangeAspect="1"/>
          </p:cNvPicPr>
          <p:nvPr/>
        </p:nvPicPr>
        <p:blipFill>
          <a:blip r:embed="rId2"/>
          <a:stretch>
            <a:fillRect/>
          </a:stretch>
        </p:blipFill>
        <p:spPr>
          <a:xfrm>
            <a:off x="4152900" y="267057"/>
            <a:ext cx="4953000" cy="6172200"/>
          </a:xfrm>
          <a:prstGeom prst="rect">
            <a:avLst/>
          </a:prstGeom>
        </p:spPr>
      </p:pic>
    </p:spTree>
    <p:extLst>
      <p:ext uri="{BB962C8B-B14F-4D97-AF65-F5344CB8AC3E}">
        <p14:creationId xmlns:p14="http://schemas.microsoft.com/office/powerpoint/2010/main" val="127657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447800"/>
            <a:ext cx="5638800" cy="8763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2800" b="1" dirty="0" smtClean="0">
                <a:solidFill>
                  <a:srgbClr val="00703C"/>
                </a:solidFill>
                <a:latin typeface="Arial" charset="0"/>
                <a:ea typeface="ＭＳ Ｐゴシック" pitchFamily="-110" charset="-128"/>
                <a:cs typeface="Arial" charset="0"/>
              </a:rPr>
              <a:t>Why training is important?</a:t>
            </a:r>
          </a:p>
        </p:txBody>
      </p:sp>
      <p:pic>
        <p:nvPicPr>
          <p:cNvPr id="3" name="G9okNmDiGJk"/>
          <p:cNvPicPr>
            <a:picLocks noRot="1" noChangeAspect="1"/>
          </p:cNvPicPr>
          <p:nvPr>
            <a:videoFile r:link="rId1"/>
          </p:nvPr>
        </p:nvPicPr>
        <p:blipFill>
          <a:blip r:embed="rId3"/>
          <a:stretch>
            <a:fillRect/>
          </a:stretch>
        </p:blipFill>
        <p:spPr>
          <a:xfrm>
            <a:off x="1298331" y="2057400"/>
            <a:ext cx="6214533" cy="3495675"/>
          </a:xfrm>
          <a:prstGeom prst="rect">
            <a:avLst/>
          </a:prstGeom>
        </p:spPr>
      </p:pic>
      <p:sp>
        <p:nvSpPr>
          <p:cNvPr id="4" name="Rectangle 3"/>
          <p:cNvSpPr/>
          <p:nvPr/>
        </p:nvSpPr>
        <p:spPr>
          <a:xfrm>
            <a:off x="76200" y="6334125"/>
            <a:ext cx="4572000" cy="253916"/>
          </a:xfrm>
          <a:prstGeom prst="rect">
            <a:avLst/>
          </a:prstGeom>
        </p:spPr>
        <p:txBody>
          <a:bodyPr>
            <a:spAutoFit/>
          </a:bodyPr>
          <a:lstStyle/>
          <a:p>
            <a:r>
              <a:rPr lang="en-US" sz="1050" dirty="0">
                <a:hlinkClick r:id="rId4"/>
              </a:rPr>
              <a:t>https://www.youtube.com/watch?v=G9okNmDiGJk</a:t>
            </a:r>
            <a:endParaRPr lang="en-US" sz="1050" dirty="0"/>
          </a:p>
        </p:txBody>
      </p:sp>
      <p:sp>
        <p:nvSpPr>
          <p:cNvPr id="5" name="Rectangle 4"/>
          <p:cNvSpPr/>
          <p:nvPr/>
        </p:nvSpPr>
        <p:spPr>
          <a:xfrm>
            <a:off x="1776697" y="5574268"/>
            <a:ext cx="5257800" cy="246221"/>
          </a:xfrm>
          <a:prstGeom prst="rect">
            <a:avLst/>
          </a:prstGeom>
        </p:spPr>
        <p:txBody>
          <a:bodyPr wrap="square">
            <a:spAutoFit/>
          </a:bodyPr>
          <a:lstStyle/>
          <a:p>
            <a:r>
              <a:rPr lang="en-US" sz="1000" dirty="0">
                <a:solidFill>
                  <a:srgbClr val="000000"/>
                </a:solidFill>
                <a:latin typeface="Arial" panose="020B0604020202020204" pitchFamily="34" charset="0"/>
                <a:cs typeface="Arial" panose="020B0604020202020204" pitchFamily="34" charset="0"/>
              </a:rPr>
              <a:t>Walton County officials testify in depositions about the handling of public </a:t>
            </a:r>
            <a:r>
              <a:rPr lang="en-US" sz="1000" dirty="0" smtClean="0">
                <a:solidFill>
                  <a:srgbClr val="000000"/>
                </a:solidFill>
                <a:latin typeface="Arial" panose="020B0604020202020204" pitchFamily="34" charset="0"/>
                <a:cs typeface="Arial" panose="020B0604020202020204" pitchFamily="34" charset="0"/>
              </a:rPr>
              <a:t>records.</a:t>
            </a:r>
            <a:endParaRPr lang="en-US" dirty="0"/>
          </a:p>
        </p:txBody>
      </p:sp>
    </p:spTree>
    <p:extLst>
      <p:ext uri="{BB962C8B-B14F-4D97-AF65-F5344CB8AC3E}">
        <p14:creationId xmlns:p14="http://schemas.microsoft.com/office/powerpoint/2010/main" val="3153765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remove"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245" y="228600"/>
            <a:ext cx="4982355" cy="6324600"/>
          </a:xfrm>
          <a:prstGeom prst="rect">
            <a:avLst/>
          </a:prstGeom>
        </p:spPr>
      </p:pic>
      <p:sp>
        <p:nvSpPr>
          <p:cNvPr id="3" name="TextBox 2"/>
          <p:cNvSpPr txBox="1"/>
          <p:nvPr/>
        </p:nvSpPr>
        <p:spPr>
          <a:xfrm>
            <a:off x="304800" y="2334933"/>
            <a:ext cx="3256085" cy="1061829"/>
          </a:xfrm>
          <a:prstGeom prst="rect">
            <a:avLst/>
          </a:prstGeom>
          <a:noFill/>
        </p:spPr>
        <p:txBody>
          <a:bodyPr wrap="square" rtlCol="0">
            <a:spAutoFit/>
          </a:bodyPr>
          <a:lstStyle/>
          <a:p>
            <a:pPr marL="342900" indent="-342900">
              <a:buFont typeface="Wingdings" panose="05000000000000000000" pitchFamily="2" charset="2"/>
              <a:buChar char="q"/>
            </a:pPr>
            <a:r>
              <a:rPr lang="en-US" dirty="0" smtClean="0"/>
              <a:t>Use this form when sending records to University Archivist</a:t>
            </a:r>
            <a:endParaRPr lang="en-US" dirty="0"/>
          </a:p>
        </p:txBody>
      </p:sp>
      <p:cxnSp>
        <p:nvCxnSpPr>
          <p:cNvPr id="4" name="Straight Arrow Connector 3"/>
          <p:cNvCxnSpPr/>
          <p:nvPr/>
        </p:nvCxnSpPr>
        <p:spPr>
          <a:xfrm flipV="1">
            <a:off x="3048000" y="2891300"/>
            <a:ext cx="1371600" cy="1"/>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15474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71600"/>
            <a:ext cx="7162800" cy="5206873"/>
          </a:xfrm>
          <a:prstGeom prst="rect">
            <a:avLst/>
          </a:prstGeom>
        </p:spPr>
      </p:pic>
      <p:sp>
        <p:nvSpPr>
          <p:cNvPr id="4" name="Title 1"/>
          <p:cNvSpPr txBox="1">
            <a:spLocks/>
          </p:cNvSpPr>
          <p:nvPr/>
        </p:nvSpPr>
        <p:spPr>
          <a:xfrm>
            <a:off x="6096000" y="228600"/>
            <a:ext cx="2819400" cy="685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600" b="1" dirty="0" smtClean="0">
                <a:solidFill>
                  <a:srgbClr val="00703C"/>
                </a:solidFill>
                <a:latin typeface="Arial" charset="0"/>
                <a:ea typeface="ＭＳ Ｐゴシック" pitchFamily="-110" charset="-128"/>
                <a:cs typeface="Arial" charset="0"/>
              </a:rPr>
              <a:t>Tracking </a:t>
            </a:r>
            <a:endParaRPr lang="en-US" sz="3600" b="1" dirty="0" smtClean="0">
              <a:solidFill>
                <a:srgbClr val="00703C"/>
              </a:solidFill>
              <a:latin typeface="Arial" charset="0"/>
              <a:ea typeface="ＭＳ Ｐゴシック" pitchFamily="-110" charset="-128"/>
              <a:cs typeface="Arial" charset="0"/>
            </a:endParaRPr>
          </a:p>
          <a:p>
            <a:pPr algn="l"/>
            <a:r>
              <a:rPr lang="en-US" sz="2400" b="1" dirty="0" smtClean="0">
                <a:solidFill>
                  <a:srgbClr val="FF0000"/>
                </a:solidFill>
                <a:latin typeface="Arial" charset="0"/>
                <a:ea typeface="ＭＳ Ｐゴシック" pitchFamily="-110" charset="-128"/>
                <a:cs typeface="Arial" charset="0"/>
              </a:rPr>
              <a:t>Example</a:t>
            </a:r>
          </a:p>
        </p:txBody>
      </p:sp>
      <p:sp>
        <p:nvSpPr>
          <p:cNvPr id="5" name="TextBox 4"/>
          <p:cNvSpPr txBox="1"/>
          <p:nvPr/>
        </p:nvSpPr>
        <p:spPr>
          <a:xfrm>
            <a:off x="6781800" y="2628141"/>
            <a:ext cx="2286000" cy="1384995"/>
          </a:xfrm>
          <a:prstGeom prst="rect">
            <a:avLst/>
          </a:prstGeom>
          <a:noFill/>
        </p:spPr>
        <p:txBody>
          <a:bodyPr wrap="square" rtlCol="0">
            <a:spAutoFit/>
          </a:bodyPr>
          <a:lstStyle/>
          <a:p>
            <a:r>
              <a:rPr lang="en-US" dirty="0" smtClean="0"/>
              <a:t>Maintain this log in office to track your transferred </a:t>
            </a:r>
            <a:r>
              <a:rPr lang="en-US" dirty="0" smtClean="0"/>
              <a:t>records </a:t>
            </a:r>
            <a:endParaRPr lang="en-US" dirty="0"/>
          </a:p>
        </p:txBody>
      </p:sp>
      <p:cxnSp>
        <p:nvCxnSpPr>
          <p:cNvPr id="6" name="Straight Arrow Connector 5"/>
          <p:cNvCxnSpPr/>
          <p:nvPr/>
        </p:nvCxnSpPr>
        <p:spPr>
          <a:xfrm flipH="1">
            <a:off x="5391150" y="3374426"/>
            <a:ext cx="1409700"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25626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l="-1000" r="-1000"/>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2514600" y="1828800"/>
            <a:ext cx="3733800" cy="876300"/>
          </a:xfrm>
          <a:prstGeom prst="rect">
            <a:avLst/>
          </a:prstGeom>
        </p:spPr>
        <p:txBody>
          <a:bodyPr anchor="ctr" anchorCtr="0"/>
          <a:lstStyle/>
          <a:p>
            <a:pPr eaLnBrk="1" hangingPunct="1"/>
            <a:r>
              <a:rPr lang="en-US" sz="2800" b="1" dirty="0" smtClean="0">
                <a:latin typeface="Arial" charset="0"/>
                <a:ea typeface="ＭＳ Ｐゴシック" pitchFamily="-110" charset="-128"/>
                <a:cs typeface="Arial" charset="0"/>
              </a:rPr>
              <a:t>QUESTIONS?</a:t>
            </a:r>
          </a:p>
        </p:txBody>
      </p:sp>
      <p:pic>
        <p:nvPicPr>
          <p:cNvPr id="2" name="Picture 1" descr="Strategi: Fråga, pausa, nedslag &amp; studs | Kooperativt Läran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954" y="2895600"/>
            <a:ext cx="3810000" cy="2133600"/>
          </a:xfrm>
          <a:prstGeom prst="rect">
            <a:avLst/>
          </a:prstGeom>
        </p:spPr>
      </p:pic>
    </p:spTree>
    <p:extLst>
      <p:ext uri="{BB962C8B-B14F-4D97-AF65-F5344CB8AC3E}">
        <p14:creationId xmlns:p14="http://schemas.microsoft.com/office/powerpoint/2010/main" val="2509434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5410200" y="609600"/>
            <a:ext cx="3733800" cy="1219200"/>
          </a:xfrm>
          <a:prstGeom prst="rect">
            <a:avLst/>
          </a:prstGeom>
        </p:spPr>
        <p:txBody>
          <a:bodyPr anchor="t"/>
          <a:lstStyle/>
          <a:p>
            <a:pPr algn="l" eaLnBrk="1" hangingPunct="1"/>
            <a:r>
              <a:rPr lang="en-US" sz="3600" b="1" dirty="0" smtClean="0">
                <a:solidFill>
                  <a:srgbClr val="00703C"/>
                </a:solidFill>
                <a:latin typeface="Arial" charset="0"/>
                <a:ea typeface="ＭＳ Ｐゴシック" pitchFamily="-110" charset="-128"/>
                <a:cs typeface="Arial" charset="0"/>
              </a:rPr>
              <a:t>What is a Public Record?</a:t>
            </a:r>
          </a:p>
        </p:txBody>
      </p:sp>
      <p:sp>
        <p:nvSpPr>
          <p:cNvPr id="5" name="TextBox 4"/>
          <p:cNvSpPr txBox="1"/>
          <p:nvPr/>
        </p:nvSpPr>
        <p:spPr>
          <a:xfrm>
            <a:off x="366346" y="1981200"/>
            <a:ext cx="8077200"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t>All documents of any type “regardless of physical form or </a:t>
            </a:r>
            <a:r>
              <a:rPr lang="en-US" sz="2400" dirty="0">
                <a:solidFill>
                  <a:srgbClr val="FF0000"/>
                </a:solidFill>
              </a:rPr>
              <a:t>characteristics…made or received in </a:t>
            </a:r>
            <a:r>
              <a:rPr lang="en-US" sz="2400" dirty="0" smtClean="0">
                <a:solidFill>
                  <a:srgbClr val="FF0000"/>
                </a:solidFill>
              </a:rPr>
              <a:t>connection </a:t>
            </a:r>
            <a:r>
              <a:rPr lang="en-US" sz="2400" dirty="0">
                <a:solidFill>
                  <a:srgbClr val="FF0000"/>
                </a:solidFill>
              </a:rPr>
              <a:t>with the transaction </a:t>
            </a:r>
            <a:r>
              <a:rPr lang="en-US" sz="2400" dirty="0"/>
              <a:t>of public business by any agency of North </a:t>
            </a:r>
            <a:r>
              <a:rPr lang="en-US" sz="2400" dirty="0" smtClean="0"/>
              <a:t>Carolina </a:t>
            </a:r>
            <a:r>
              <a:rPr lang="en-US" sz="2400" dirty="0"/>
              <a:t>(NCGS 132-1(A</a:t>
            </a:r>
            <a:r>
              <a:rPr lang="en-US" sz="2400" dirty="0" smtClean="0"/>
              <a:t>) </a:t>
            </a:r>
            <a:r>
              <a:rPr lang="en-US" sz="2400" dirty="0" smtClean="0"/>
              <a:t>)</a:t>
            </a:r>
            <a:endParaRPr lang="en-US" sz="2400" dirty="0" smtClean="0"/>
          </a:p>
          <a:p>
            <a:endParaRPr lang="en-US" sz="2400" dirty="0" smtClean="0"/>
          </a:p>
          <a:p>
            <a:pPr marL="457200" indent="-457200">
              <a:buFont typeface="Arial" panose="020B0604020202020204" pitchFamily="34" charset="0"/>
              <a:buChar char="•"/>
            </a:pPr>
            <a:r>
              <a:rPr lang="en-US" sz="2400" u="sng" dirty="0" smtClean="0"/>
              <a:t>Note</a:t>
            </a:r>
            <a:r>
              <a:rPr lang="en-US" sz="2400" dirty="0"/>
              <a:t>: ▶ UNC Charlotte is considered a state agency </a:t>
            </a:r>
            <a:endParaRPr lang="en-US" sz="2400" dirty="0" smtClean="0"/>
          </a:p>
          <a:p>
            <a:endParaRPr lang="en-US" sz="2400" dirty="0" smtClean="0"/>
          </a:p>
          <a:p>
            <a:pPr marL="457200" indent="-457200">
              <a:buFont typeface="Arial" panose="020B0604020202020204" pitchFamily="34" charset="0"/>
              <a:buChar char="•"/>
            </a:pPr>
            <a:r>
              <a:rPr lang="en-US" sz="2400" dirty="0" smtClean="0"/>
              <a:t>Disposition </a:t>
            </a:r>
            <a:r>
              <a:rPr lang="en-US" sz="2400" dirty="0"/>
              <a:t>of records are governed by law: NCGS 121 (Archives &amp; History) &amp; 132 (Public Records Act)</a:t>
            </a:r>
            <a:endParaRPr lang="en-US" sz="2400" dirty="0" smtClean="0"/>
          </a:p>
        </p:txBody>
      </p:sp>
    </p:spTree>
    <p:extLst>
      <p:ext uri="{BB962C8B-B14F-4D97-AF65-F5344CB8AC3E}">
        <p14:creationId xmlns:p14="http://schemas.microsoft.com/office/powerpoint/2010/main" val="685153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l="-1000" r="-1000"/>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4620608" y="1066800"/>
            <a:ext cx="4499517" cy="1981200"/>
          </a:xfrm>
          <a:prstGeom prst="rect">
            <a:avLst/>
          </a:prstGeom>
        </p:spPr>
        <p:txBody>
          <a:bodyPr anchor="t"/>
          <a:lstStyle/>
          <a:p>
            <a:pPr defTabSz="365760" eaLnBrk="1" hangingPunct="1"/>
            <a:r>
              <a:rPr lang="en-US" sz="3600" b="1" dirty="0" smtClean="0">
                <a:solidFill>
                  <a:srgbClr val="00703C"/>
                </a:solidFill>
                <a:latin typeface="Arial" charset="0"/>
                <a:ea typeface="ＭＳ Ｐゴシック" pitchFamily="-110" charset="-128"/>
                <a:cs typeface="Arial" charset="0"/>
              </a:rPr>
              <a:t>Public Records Requests…</a:t>
            </a:r>
            <a:br>
              <a:rPr lang="en-US" sz="3600" b="1" dirty="0" smtClean="0">
                <a:solidFill>
                  <a:srgbClr val="00703C"/>
                </a:solidFill>
                <a:latin typeface="Arial" charset="0"/>
                <a:ea typeface="ＭＳ Ｐゴシック" pitchFamily="-110" charset="-128"/>
                <a:cs typeface="Arial" charset="0"/>
              </a:rPr>
            </a:br>
            <a:r>
              <a:rPr lang="en-US" sz="1600" b="1" dirty="0" smtClean="0">
                <a:solidFill>
                  <a:srgbClr val="FF0000"/>
                </a:solidFill>
                <a:latin typeface="Arial" charset="0"/>
                <a:ea typeface="ＭＳ Ｐゴシック" pitchFamily="-110" charset="-128"/>
                <a:cs typeface="Arial" charset="0"/>
              </a:rPr>
              <a:t>transparency…transparency…transparency</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5" y="1626924"/>
            <a:ext cx="4486275" cy="2300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1438871"/>
            <a:ext cx="1642945" cy="415498"/>
          </a:xfrm>
          <a:prstGeom prst="rect">
            <a:avLst/>
          </a:prstGeom>
          <a:noFill/>
        </p:spPr>
        <p:txBody>
          <a:bodyPr wrap="square" rtlCol="0">
            <a:spAutoFit/>
          </a:bodyPr>
          <a:lstStyle/>
          <a:p>
            <a:pPr algn="ctr"/>
            <a:r>
              <a:rPr lang="en-US" b="1" dirty="0" smtClean="0"/>
              <a:t>PAST</a:t>
            </a:r>
            <a:endParaRPr lang="en-US" b="1" dirty="0"/>
          </a:p>
        </p:txBody>
      </p:sp>
      <p:pic>
        <p:nvPicPr>
          <p:cNvPr id="1030" name="Picture 6" descr="The future of office communications"/>
          <p:cNvPicPr preferRelativeResize="0">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89763" y="3929197"/>
            <a:ext cx="5524500" cy="2728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235" y="6195683"/>
            <a:ext cx="3136165" cy="461665"/>
          </a:xfrm>
          <a:prstGeom prst="rect">
            <a:avLst/>
          </a:prstGeom>
          <a:noFill/>
        </p:spPr>
        <p:txBody>
          <a:bodyPr wrap="square" rtlCol="0">
            <a:spAutoFit/>
          </a:bodyPr>
          <a:lstStyle/>
          <a:p>
            <a:r>
              <a:rPr lang="en-US" sz="800" dirty="0" smtClean="0"/>
              <a:t>Past: </a:t>
            </a:r>
            <a:r>
              <a:rPr lang="en-US" sz="800" dirty="0"/>
              <a:t>Nick Shepherd / Getty Images</a:t>
            </a:r>
            <a:endParaRPr lang="en-US" sz="800" dirty="0" smtClean="0"/>
          </a:p>
          <a:p>
            <a:r>
              <a:rPr lang="en-US" sz="800" dirty="0" smtClean="0"/>
              <a:t>Present: https</a:t>
            </a:r>
            <a:r>
              <a:rPr lang="en-US" sz="800" dirty="0"/>
              <a:t>://www.lmktec.london/insights/future-of-office-communications/</a:t>
            </a:r>
          </a:p>
        </p:txBody>
      </p:sp>
      <p:sp>
        <p:nvSpPr>
          <p:cNvPr id="4" name="TextBox 3"/>
          <p:cNvSpPr txBox="1"/>
          <p:nvPr/>
        </p:nvSpPr>
        <p:spPr>
          <a:xfrm>
            <a:off x="1371600" y="4419600"/>
            <a:ext cx="1981200" cy="415498"/>
          </a:xfrm>
          <a:prstGeom prst="rect">
            <a:avLst/>
          </a:prstGeom>
          <a:noFill/>
        </p:spPr>
        <p:txBody>
          <a:bodyPr wrap="square" rtlCol="0">
            <a:spAutoFit/>
          </a:bodyPr>
          <a:lstStyle/>
          <a:p>
            <a:pPr algn="ctr"/>
            <a:r>
              <a:rPr lang="en-US" b="1" dirty="0" smtClean="0"/>
              <a:t>PRESENT</a:t>
            </a:r>
            <a:endParaRPr lang="en-US" b="1" dirty="0"/>
          </a:p>
        </p:txBody>
      </p:sp>
    </p:spTree>
    <p:extLst>
      <p:ext uri="{BB962C8B-B14F-4D97-AF65-F5344CB8AC3E}">
        <p14:creationId xmlns:p14="http://schemas.microsoft.com/office/powerpoint/2010/main" val="252211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l="-1000" r="-1000"/>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5867400" y="533400"/>
            <a:ext cx="3200400" cy="1219200"/>
          </a:xfrm>
          <a:prstGeom prst="rect">
            <a:avLst/>
          </a:prstGeom>
        </p:spPr>
        <p:txBody>
          <a:bodyPr anchor="t"/>
          <a:lstStyle/>
          <a:p>
            <a:pPr algn="l" eaLnBrk="1" hangingPunct="1"/>
            <a:r>
              <a:rPr lang="en-US" sz="3400" b="1" dirty="0" smtClean="0">
                <a:solidFill>
                  <a:srgbClr val="00703C"/>
                </a:solidFill>
                <a:latin typeface="Arial" charset="0"/>
                <a:ea typeface="ＭＳ Ｐゴシック" pitchFamily="-110" charset="-128"/>
                <a:cs typeface="Arial" charset="0"/>
              </a:rPr>
              <a:t>Shift in Public Records</a:t>
            </a:r>
          </a:p>
        </p:txBody>
      </p:sp>
      <p:graphicFrame>
        <p:nvGraphicFramePr>
          <p:cNvPr id="5" name="Table 4"/>
          <p:cNvGraphicFramePr>
            <a:graphicFrameLocks noGrp="1"/>
          </p:cNvGraphicFramePr>
          <p:nvPr>
            <p:extLst>
              <p:ext uri="{D42A27DB-BD31-4B8C-83A1-F6EECF244321}">
                <p14:modId xmlns:p14="http://schemas.microsoft.com/office/powerpoint/2010/main" val="3712219164"/>
              </p:ext>
            </p:extLst>
          </p:nvPr>
        </p:nvGraphicFramePr>
        <p:xfrm>
          <a:off x="152400" y="2039815"/>
          <a:ext cx="8839200" cy="3979985"/>
        </p:xfrm>
        <a:graphic>
          <a:graphicData uri="http://schemas.openxmlformats.org/drawingml/2006/table">
            <a:tbl>
              <a:tblPr firstRow="1" bandRow="1">
                <a:tableStyleId>{F5AB1C69-6EDB-4FF4-983F-18BD219EF322}</a:tableStyleId>
              </a:tblPr>
              <a:tblGrid>
                <a:gridCol w="4419600">
                  <a:extLst>
                    <a:ext uri="{9D8B030D-6E8A-4147-A177-3AD203B41FA5}">
                      <a16:colId xmlns:a16="http://schemas.microsoft.com/office/drawing/2014/main" val="1680844892"/>
                    </a:ext>
                  </a:extLst>
                </a:gridCol>
                <a:gridCol w="4419600">
                  <a:extLst>
                    <a:ext uri="{9D8B030D-6E8A-4147-A177-3AD203B41FA5}">
                      <a16:colId xmlns:a16="http://schemas.microsoft.com/office/drawing/2014/main" val="3928806123"/>
                    </a:ext>
                  </a:extLst>
                </a:gridCol>
              </a:tblGrid>
              <a:tr h="3979985">
                <a:tc>
                  <a:txBody>
                    <a:bodyPr/>
                    <a:lstStyle/>
                    <a:p>
                      <a:pPr algn="ctr"/>
                      <a:r>
                        <a:rPr lang="en-US" sz="3200" dirty="0" smtClean="0">
                          <a:solidFill>
                            <a:schemeClr val="tx1"/>
                          </a:solidFill>
                        </a:rPr>
                        <a:t>PAST</a:t>
                      </a:r>
                    </a:p>
                    <a:p>
                      <a:pPr marL="342900" indent="-342900" algn="l">
                        <a:buFont typeface="Arial" panose="020B0604020202020204" pitchFamily="34" charset="0"/>
                        <a:buChar char="•"/>
                      </a:pPr>
                      <a:r>
                        <a:rPr lang="en-US" sz="2000" dirty="0" smtClean="0">
                          <a:solidFill>
                            <a:schemeClr val="tx1"/>
                          </a:solidFill>
                        </a:rPr>
                        <a:t>Litigation</a:t>
                      </a:r>
                    </a:p>
                    <a:p>
                      <a:pPr marL="0" indent="0" algn="l">
                        <a:buFont typeface="Arial" panose="020B0604020202020204" pitchFamily="34" charset="0"/>
                        <a:buNone/>
                      </a:pPr>
                      <a:endParaRPr lang="en-US" sz="2000" dirty="0" smtClean="0">
                        <a:solidFill>
                          <a:schemeClr val="tx1"/>
                        </a:solidFill>
                      </a:endParaRPr>
                    </a:p>
                    <a:p>
                      <a:pPr marL="342900" indent="-342900" algn="l">
                        <a:buFont typeface="Arial" panose="020B0604020202020204" pitchFamily="34" charset="0"/>
                        <a:buChar char="•"/>
                      </a:pPr>
                      <a:r>
                        <a:rPr lang="en-US" sz="2000" dirty="0" smtClean="0">
                          <a:solidFill>
                            <a:schemeClr val="tx1"/>
                          </a:solidFill>
                        </a:rPr>
                        <a:t>Media</a:t>
                      </a:r>
                    </a:p>
                    <a:p>
                      <a:pPr marL="0" indent="0" algn="l">
                        <a:buFont typeface="Arial" panose="020B0604020202020204" pitchFamily="34" charset="0"/>
                        <a:buNone/>
                      </a:pPr>
                      <a:endParaRPr lang="en-US" sz="2000" dirty="0" smtClean="0">
                        <a:solidFill>
                          <a:schemeClr val="tx1"/>
                        </a:solidFill>
                      </a:endParaRPr>
                    </a:p>
                    <a:p>
                      <a:pPr marL="342900" indent="-342900" algn="l">
                        <a:buFont typeface="Arial" panose="020B0604020202020204" pitchFamily="34" charset="0"/>
                        <a:buChar char="•"/>
                      </a:pPr>
                      <a:r>
                        <a:rPr lang="en-US" sz="2000" dirty="0" smtClean="0">
                          <a:solidFill>
                            <a:schemeClr val="tx1"/>
                          </a:solidFill>
                        </a:rPr>
                        <a:t>Political</a:t>
                      </a:r>
                    </a:p>
                    <a:p>
                      <a:pPr marL="0" indent="0" algn="l">
                        <a:buFont typeface="Arial" panose="020B0604020202020204" pitchFamily="34" charset="0"/>
                        <a:buNone/>
                      </a:pPr>
                      <a:endParaRPr lang="en-US" sz="2000" dirty="0" smtClean="0">
                        <a:solidFill>
                          <a:schemeClr val="tx1"/>
                        </a:solidFill>
                      </a:endParaRPr>
                    </a:p>
                    <a:p>
                      <a:pPr marL="342900" indent="-342900" algn="l">
                        <a:buFont typeface="Arial" panose="020B0604020202020204" pitchFamily="34" charset="0"/>
                        <a:buChar char="•"/>
                      </a:pPr>
                      <a:r>
                        <a:rPr lang="en-US" sz="2000" dirty="0" smtClean="0">
                          <a:solidFill>
                            <a:schemeClr val="tx1"/>
                          </a:solidFill>
                        </a:rPr>
                        <a:t>Voluminous</a:t>
                      </a:r>
                      <a:r>
                        <a:rPr lang="en-US" sz="2000" baseline="0" dirty="0" smtClean="0">
                          <a:solidFill>
                            <a:schemeClr val="tx1"/>
                          </a:solidFill>
                        </a:rPr>
                        <a:t> paper copies</a:t>
                      </a:r>
                    </a:p>
                  </a:txBody>
                  <a:tcPr>
                    <a:solidFill>
                      <a:schemeClr val="accent3">
                        <a:lumMod val="20000"/>
                        <a:lumOff val="80000"/>
                      </a:schemeClr>
                    </a:solidFill>
                  </a:tcPr>
                </a:tc>
                <a:tc>
                  <a:txBody>
                    <a:bodyPr/>
                    <a:lstStyle/>
                    <a:p>
                      <a:pPr algn="ctr"/>
                      <a:r>
                        <a:rPr lang="en-US" sz="3200" dirty="0" smtClean="0">
                          <a:solidFill>
                            <a:schemeClr val="tx1"/>
                          </a:solidFill>
                        </a:rPr>
                        <a:t>PRESENT</a:t>
                      </a:r>
                    </a:p>
                    <a:p>
                      <a:pPr marL="342900" indent="-342900" algn="l">
                        <a:buFont typeface="Arial" panose="020B0604020202020204" pitchFamily="34" charset="0"/>
                        <a:buChar char="•"/>
                      </a:pPr>
                      <a:r>
                        <a:rPr lang="en-US" sz="2000" b="1" dirty="0" smtClean="0">
                          <a:solidFill>
                            <a:schemeClr val="tx1"/>
                          </a:solidFill>
                        </a:rPr>
                        <a:t>All</a:t>
                      </a:r>
                      <a:r>
                        <a:rPr lang="en-US" sz="2000" b="1" baseline="0" dirty="0" smtClean="0">
                          <a:solidFill>
                            <a:schemeClr val="tx1"/>
                          </a:solidFill>
                        </a:rPr>
                        <a:t> included</a:t>
                      </a:r>
                    </a:p>
                    <a:p>
                      <a:pPr marL="0" indent="0" algn="l">
                        <a:buFontTx/>
                        <a:buNone/>
                      </a:pPr>
                      <a:endParaRPr lang="en-US" sz="2000" b="1" u="sng" baseline="0" dirty="0" smtClean="0">
                        <a:solidFill>
                          <a:schemeClr val="tx1"/>
                        </a:solidFill>
                      </a:endParaRPr>
                    </a:p>
                    <a:p>
                      <a:pPr marL="0" indent="0" algn="l">
                        <a:buFontTx/>
                        <a:buNone/>
                      </a:pPr>
                      <a:r>
                        <a:rPr lang="en-US" sz="2000" b="1" u="sng" baseline="0" dirty="0" smtClean="0">
                          <a:solidFill>
                            <a:schemeClr val="tx1"/>
                          </a:solidFill>
                        </a:rPr>
                        <a:t>PLUS:</a:t>
                      </a:r>
                    </a:p>
                    <a:p>
                      <a:pPr marL="342900" indent="-342900" algn="l">
                        <a:buFont typeface="Arial" panose="020B0604020202020204" pitchFamily="34" charset="0"/>
                        <a:buChar char="•"/>
                      </a:pPr>
                      <a:r>
                        <a:rPr lang="en-US" sz="2000" b="1" u="none" baseline="0" dirty="0" smtClean="0">
                          <a:solidFill>
                            <a:schemeClr val="tx1"/>
                          </a:solidFill>
                        </a:rPr>
                        <a:t>Advocacy groups</a:t>
                      </a:r>
                    </a:p>
                    <a:p>
                      <a:pPr marL="342900" indent="-342900" algn="l">
                        <a:buFont typeface="Arial" panose="020B0604020202020204" pitchFamily="34" charset="0"/>
                        <a:buChar char="•"/>
                      </a:pPr>
                      <a:r>
                        <a:rPr lang="en-US" sz="2000" b="1" u="none" baseline="0" dirty="0" smtClean="0">
                          <a:solidFill>
                            <a:schemeClr val="tx1"/>
                          </a:solidFill>
                        </a:rPr>
                        <a:t>Political activists</a:t>
                      </a:r>
                    </a:p>
                    <a:p>
                      <a:pPr marL="342900" indent="-342900" algn="l">
                        <a:buFont typeface="Arial" panose="020B0604020202020204" pitchFamily="34" charset="0"/>
                        <a:buChar char="•"/>
                      </a:pPr>
                      <a:r>
                        <a:rPr lang="en-US" sz="2000" b="1" u="none" baseline="0" dirty="0" smtClean="0">
                          <a:solidFill>
                            <a:schemeClr val="tx1"/>
                          </a:solidFill>
                        </a:rPr>
                        <a:t>Technology advances (Cell phones, Tablets, Text Messages, Video Chat, Instant Messaging, etc.)</a:t>
                      </a:r>
                    </a:p>
                    <a:p>
                      <a:pPr marL="342900" indent="-342900" algn="l">
                        <a:buFont typeface="Arial" panose="020B0604020202020204" pitchFamily="34" charset="0"/>
                        <a:buChar char="•"/>
                      </a:pPr>
                      <a:r>
                        <a:rPr lang="en-US" sz="2000" b="1" u="none" baseline="0" dirty="0" smtClean="0">
                          <a:solidFill>
                            <a:schemeClr val="tx1"/>
                          </a:solidFill>
                        </a:rPr>
                        <a:t>Electronic/digital records</a:t>
                      </a:r>
                    </a:p>
                    <a:p>
                      <a:pPr marL="342900" indent="-342900" algn="l">
                        <a:buFont typeface="Arial" panose="020B0604020202020204" pitchFamily="34" charset="0"/>
                        <a:buChar char="•"/>
                      </a:pPr>
                      <a:r>
                        <a:rPr lang="en-US" sz="2000" b="1" u="none" baseline="0" dirty="0" smtClean="0">
                          <a:solidFill>
                            <a:schemeClr val="tx1"/>
                          </a:solidFill>
                        </a:rPr>
                        <a:t>Aggrieved and unhappy people (contractors/bidders, etc.) </a:t>
                      </a:r>
                    </a:p>
                  </a:txBody>
                  <a:tcPr>
                    <a:solidFill>
                      <a:schemeClr val="accent3">
                        <a:lumMod val="20000"/>
                        <a:lumOff val="80000"/>
                      </a:schemeClr>
                    </a:solidFill>
                  </a:tcPr>
                </a:tc>
                <a:extLst>
                  <a:ext uri="{0D108BD9-81ED-4DB2-BD59-A6C34878D82A}">
                    <a16:rowId xmlns:a16="http://schemas.microsoft.com/office/drawing/2014/main" val="655548598"/>
                  </a:ext>
                </a:extLst>
              </a:tr>
            </a:tbl>
          </a:graphicData>
        </a:graphic>
      </p:graphicFrame>
    </p:spTree>
    <p:extLst>
      <p:ext uri="{BB962C8B-B14F-4D97-AF65-F5344CB8AC3E}">
        <p14:creationId xmlns:p14="http://schemas.microsoft.com/office/powerpoint/2010/main" val="3893983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5334000" y="767862"/>
            <a:ext cx="4038600" cy="914400"/>
          </a:xfrm>
          <a:prstGeom prst="rect">
            <a:avLst/>
          </a:prstGeom>
        </p:spPr>
        <p:txBody>
          <a:bodyPr anchor="t"/>
          <a:lstStyle/>
          <a:p>
            <a:pPr algn="l" eaLnBrk="1" hangingPunct="1"/>
            <a:r>
              <a:rPr lang="en-US" sz="3600" b="1" dirty="0" smtClean="0">
                <a:solidFill>
                  <a:srgbClr val="00703C"/>
                </a:solidFill>
                <a:latin typeface="Arial" charset="0"/>
                <a:ea typeface="ＭＳ Ｐゴシック" pitchFamily="-110" charset="-128"/>
                <a:cs typeface="Arial" charset="0"/>
              </a:rPr>
              <a:t>State vs. Federal</a:t>
            </a:r>
          </a:p>
        </p:txBody>
      </p:sp>
      <p:sp>
        <p:nvSpPr>
          <p:cNvPr id="5" name="TextBox 4"/>
          <p:cNvSpPr txBox="1"/>
          <p:nvPr/>
        </p:nvSpPr>
        <p:spPr>
          <a:xfrm>
            <a:off x="381000" y="1524000"/>
            <a:ext cx="8077200" cy="464742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State </a:t>
            </a:r>
          </a:p>
          <a:p>
            <a:pPr marL="968430" lvl="1" indent="-457200">
              <a:buFont typeface="Wingdings" panose="05000000000000000000" pitchFamily="2" charset="2"/>
              <a:buChar char="Ø"/>
            </a:pPr>
            <a:r>
              <a:rPr lang="en-US" sz="2400" dirty="0" smtClean="0"/>
              <a:t>NC Public Records Act (NCGS </a:t>
            </a:r>
            <a:r>
              <a:rPr lang="en-US" sz="2400" dirty="0" smtClean="0"/>
              <a:t>§132-1 </a:t>
            </a:r>
            <a:r>
              <a:rPr lang="en-US" sz="2400" dirty="0" smtClean="0"/>
              <a:t>et. seq.) </a:t>
            </a:r>
          </a:p>
          <a:p>
            <a:pPr marL="968430" lvl="1" indent="-457200">
              <a:buFont typeface="Wingdings" panose="05000000000000000000" pitchFamily="2" charset="2"/>
              <a:buChar char="Ø"/>
            </a:pPr>
            <a:r>
              <a:rPr lang="en-US" sz="2400" dirty="0" smtClean="0"/>
              <a:t>Respond to request “as promptly as possible”</a:t>
            </a:r>
          </a:p>
          <a:p>
            <a:endParaRPr lang="en-US" sz="2400" dirty="0" smtClean="0"/>
          </a:p>
          <a:p>
            <a:pPr marL="457200" indent="-457200">
              <a:buFont typeface="Arial" panose="020B0604020202020204" pitchFamily="34" charset="0"/>
              <a:buChar char="•"/>
            </a:pPr>
            <a:r>
              <a:rPr lang="en-US" sz="2800" b="1" dirty="0" smtClean="0"/>
              <a:t>Federal </a:t>
            </a:r>
            <a:endParaRPr lang="en-US" sz="2800" b="1" dirty="0"/>
          </a:p>
          <a:p>
            <a:pPr marL="968430" lvl="1" indent="-457200">
              <a:buFont typeface="Wingdings" panose="05000000000000000000" pitchFamily="2" charset="2"/>
              <a:buChar char="Ø"/>
            </a:pPr>
            <a:r>
              <a:rPr lang="en-US" sz="2400" dirty="0" smtClean="0"/>
              <a:t>FOIA (Freedom of Information Act)</a:t>
            </a:r>
          </a:p>
          <a:p>
            <a:pPr marL="968430" lvl="1" indent="-457200">
              <a:buFont typeface="Wingdings" panose="05000000000000000000" pitchFamily="2" charset="2"/>
              <a:buChar char="Ø"/>
            </a:pPr>
            <a:r>
              <a:rPr lang="en-US" sz="2400" dirty="0" smtClean="0"/>
              <a:t>Government agencies must respond in writing within 20 business days (note: does not necessarily mean records need to be delivered within this time frame)</a:t>
            </a:r>
            <a:endParaRPr lang="en-US" sz="2400" dirty="0"/>
          </a:p>
          <a:p>
            <a:pPr lvl="1" indent="0"/>
            <a:endParaRPr lang="en-US" sz="2400" dirty="0"/>
          </a:p>
          <a:p>
            <a:pPr lvl="1" indent="0"/>
            <a:endParaRPr lang="en-US" sz="2400" dirty="0" smtClean="0"/>
          </a:p>
        </p:txBody>
      </p:sp>
      <p:pic>
        <p:nvPicPr>
          <p:cNvPr id="2" name="Picture 1" descr="File:Flag-map of North Carolina.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5670804"/>
            <a:ext cx="3124200" cy="1187196"/>
          </a:xfrm>
          <a:prstGeom prst="rect">
            <a:avLst/>
          </a:prstGeom>
        </p:spPr>
      </p:pic>
    </p:spTree>
    <p:extLst>
      <p:ext uri="{BB962C8B-B14F-4D97-AF65-F5344CB8AC3E}">
        <p14:creationId xmlns:p14="http://schemas.microsoft.com/office/powerpoint/2010/main" val="1430784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38800" y="457200"/>
            <a:ext cx="3417277" cy="10668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pPr algn="l"/>
            <a:r>
              <a:rPr lang="en-US" sz="3400" b="1" dirty="0" smtClean="0">
                <a:solidFill>
                  <a:srgbClr val="00703C"/>
                </a:solidFill>
                <a:latin typeface="Arial" charset="0"/>
                <a:ea typeface="ＭＳ Ｐゴシック" pitchFamily="-110" charset="-128"/>
                <a:cs typeface="Arial" charset="0"/>
              </a:rPr>
              <a:t>Public Records Data </a:t>
            </a:r>
            <a:endParaRPr lang="en-US" sz="3400" b="1" i="1" dirty="0" smtClean="0">
              <a:solidFill>
                <a:srgbClr val="00703C"/>
              </a:solidFill>
              <a:latin typeface="Arial" charset="0"/>
              <a:ea typeface="ＭＳ Ｐゴシック" pitchFamily="-110" charset="-128"/>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0133395"/>
              </p:ext>
            </p:extLst>
          </p:nvPr>
        </p:nvGraphicFramePr>
        <p:xfrm>
          <a:off x="685800" y="2338754"/>
          <a:ext cx="7498080" cy="1889768"/>
        </p:xfrm>
        <a:graphic>
          <a:graphicData uri="http://schemas.openxmlformats.org/drawingml/2006/table">
            <a:tbl>
              <a:tblPr firstRow="1" firstCol="1" bandRow="1">
                <a:tableStyleId>{EB344D84-9AFB-497E-A393-DC336BA19D2E}</a:tableStyleId>
              </a:tblPr>
              <a:tblGrid>
                <a:gridCol w="957532">
                  <a:extLst>
                    <a:ext uri="{9D8B030D-6E8A-4147-A177-3AD203B41FA5}">
                      <a16:colId xmlns:a16="http://schemas.microsoft.com/office/drawing/2014/main" val="2702402846"/>
                    </a:ext>
                  </a:extLst>
                </a:gridCol>
                <a:gridCol w="2341619">
                  <a:extLst>
                    <a:ext uri="{9D8B030D-6E8A-4147-A177-3AD203B41FA5}">
                      <a16:colId xmlns:a16="http://schemas.microsoft.com/office/drawing/2014/main" val="2100590834"/>
                    </a:ext>
                  </a:extLst>
                </a:gridCol>
                <a:gridCol w="1941728">
                  <a:extLst>
                    <a:ext uri="{9D8B030D-6E8A-4147-A177-3AD203B41FA5}">
                      <a16:colId xmlns:a16="http://schemas.microsoft.com/office/drawing/2014/main" val="1999441599"/>
                    </a:ext>
                  </a:extLst>
                </a:gridCol>
                <a:gridCol w="2257201">
                  <a:extLst>
                    <a:ext uri="{9D8B030D-6E8A-4147-A177-3AD203B41FA5}">
                      <a16:colId xmlns:a16="http://schemas.microsoft.com/office/drawing/2014/main" val="246268312"/>
                    </a:ext>
                  </a:extLst>
                </a:gridCol>
              </a:tblGrid>
              <a:tr h="404446">
                <a:tc>
                  <a:txBody>
                    <a:bodyPr/>
                    <a:lstStyle/>
                    <a:p>
                      <a:pPr marL="0" marR="0" algn="ctr">
                        <a:lnSpc>
                          <a:spcPct val="107000"/>
                        </a:lnSpc>
                        <a:spcBef>
                          <a:spcPts val="0"/>
                        </a:spcBef>
                        <a:spcAft>
                          <a:spcPts val="0"/>
                        </a:spcAft>
                      </a:pPr>
                      <a:r>
                        <a:rPr lang="en-US" sz="1400" i="1" dirty="0">
                          <a:solidFill>
                            <a:schemeClr val="tx1"/>
                          </a:solidFill>
                          <a:effectLst/>
                        </a:rPr>
                        <a:t>Year</a:t>
                      </a:r>
                      <a:endParaRPr lang="en-U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i="1" dirty="0">
                          <a:solidFill>
                            <a:schemeClr val="tx1"/>
                          </a:solidFill>
                          <a:effectLst/>
                        </a:rPr>
                        <a:t># Requests Received</a:t>
                      </a:r>
                      <a:endParaRPr lang="en-U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i="1" dirty="0">
                          <a:solidFill>
                            <a:schemeClr val="tx1"/>
                          </a:solidFill>
                          <a:effectLst/>
                        </a:rPr>
                        <a:t># of Hours Related to Review</a:t>
                      </a:r>
                      <a:endParaRPr lang="en-U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i="1" dirty="0">
                          <a:solidFill>
                            <a:schemeClr val="tx1"/>
                          </a:solidFill>
                          <a:effectLst/>
                        </a:rPr>
                        <a:t>% Hours Related to Redaction</a:t>
                      </a:r>
                      <a:endParaRPr lang="en-US" sz="14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6450990"/>
                  </a:ext>
                </a:extLst>
              </a:tr>
              <a:tr h="428344">
                <a:tc>
                  <a:txBody>
                    <a:bodyPr/>
                    <a:lstStyle/>
                    <a:p>
                      <a:pPr marL="0" marR="0" algn="ctr">
                        <a:lnSpc>
                          <a:spcPct val="107000"/>
                        </a:lnSpc>
                        <a:spcBef>
                          <a:spcPts val="0"/>
                        </a:spcBef>
                        <a:spcAft>
                          <a:spcPts val="0"/>
                        </a:spcAft>
                      </a:pPr>
                      <a:r>
                        <a:rPr lang="en-US" sz="1200" dirty="0">
                          <a:solidFill>
                            <a:schemeClr val="tx1"/>
                          </a:solidFill>
                          <a:effectLst/>
                        </a:rPr>
                        <a:t>2014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91</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82.10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70%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606048"/>
                  </a:ext>
                </a:extLst>
              </a:tr>
              <a:tr h="334953">
                <a:tc>
                  <a:txBody>
                    <a:bodyPr/>
                    <a:lstStyle/>
                    <a:p>
                      <a:pPr marL="0" marR="0" algn="ctr">
                        <a:lnSpc>
                          <a:spcPct val="107000"/>
                        </a:lnSpc>
                        <a:spcBef>
                          <a:spcPts val="0"/>
                        </a:spcBef>
                        <a:spcAft>
                          <a:spcPts val="0"/>
                        </a:spcAft>
                      </a:pPr>
                      <a:r>
                        <a:rPr lang="en-US" sz="1200" dirty="0">
                          <a:solidFill>
                            <a:schemeClr val="tx1"/>
                          </a:solidFill>
                          <a:effectLst/>
                        </a:rPr>
                        <a:t>2015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96</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182</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75%</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114754"/>
                  </a:ext>
                </a:extLst>
              </a:tr>
              <a:tr h="334953">
                <a:tc>
                  <a:txBody>
                    <a:bodyPr/>
                    <a:lstStyle/>
                    <a:p>
                      <a:pPr marL="0" marR="0" algn="ctr">
                        <a:lnSpc>
                          <a:spcPct val="107000"/>
                        </a:lnSpc>
                        <a:spcBef>
                          <a:spcPts val="0"/>
                        </a:spcBef>
                        <a:spcAft>
                          <a:spcPts val="0"/>
                        </a:spcAft>
                      </a:pPr>
                      <a:r>
                        <a:rPr lang="en-US" sz="1200" dirty="0">
                          <a:solidFill>
                            <a:schemeClr val="tx1"/>
                          </a:solidFill>
                          <a:effectLst/>
                        </a:rPr>
                        <a:t>2016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174</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232.9</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80%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747066"/>
                  </a:ext>
                </a:extLst>
              </a:tr>
              <a:tr h="334953">
                <a:tc>
                  <a:txBody>
                    <a:bodyPr/>
                    <a:lstStyle/>
                    <a:p>
                      <a:pPr marL="0" marR="0" algn="ctr">
                        <a:lnSpc>
                          <a:spcPct val="107000"/>
                        </a:lnSpc>
                        <a:spcBef>
                          <a:spcPts val="0"/>
                        </a:spcBef>
                        <a:spcAft>
                          <a:spcPts val="0"/>
                        </a:spcAft>
                      </a:pPr>
                      <a:r>
                        <a:rPr lang="en-US" sz="1200" dirty="0">
                          <a:solidFill>
                            <a:schemeClr val="tx1"/>
                          </a:solidFill>
                          <a:effectLst/>
                        </a:rPr>
                        <a:t>2017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220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324.00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solidFill>
                            <a:schemeClr val="tx1"/>
                          </a:solidFill>
                          <a:effectLst/>
                        </a:rPr>
                        <a:t>90%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259521"/>
                  </a:ext>
                </a:extLst>
              </a:tr>
            </a:tbl>
          </a:graphicData>
        </a:graphic>
      </p:graphicFrame>
      <p:sp>
        <p:nvSpPr>
          <p:cNvPr id="6" name="Title 1"/>
          <p:cNvSpPr txBox="1">
            <a:spLocks/>
          </p:cNvSpPr>
          <p:nvPr/>
        </p:nvSpPr>
        <p:spPr>
          <a:xfrm>
            <a:off x="1761978" y="4267200"/>
            <a:ext cx="5345723" cy="457200"/>
          </a:xfrm>
          <a:prstGeom prst="rect">
            <a:avLst/>
          </a:prstGeom>
        </p:spPr>
        <p:txBody>
          <a:bodyPr anchor="t"/>
          <a:lstStyle>
            <a:lvl1pPr algn="ctr" defTabSz="511230" rtl="0" eaLnBrk="1" fontAlgn="base" hangingPunct="1">
              <a:spcBef>
                <a:spcPct val="0"/>
              </a:spcBef>
              <a:spcAft>
                <a:spcPct val="0"/>
              </a:spcAft>
              <a:defRPr sz="4900" kern="1200">
                <a:solidFill>
                  <a:schemeClr val="tx1"/>
                </a:solidFill>
                <a:latin typeface="+mj-lt"/>
                <a:ea typeface="ＭＳ Ｐゴシック" pitchFamily="-112" charset="-128"/>
                <a:cs typeface="ＭＳ Ｐゴシック" pitchFamily="-112" charset="-128"/>
              </a:defRPr>
            </a:lvl1pPr>
            <a:lvl2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2pPr>
            <a:lvl3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3pPr>
            <a:lvl4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4pPr>
            <a:lvl5pPr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5pPr>
            <a:lvl6pPr marL="360868"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6pPr>
            <a:lvl7pPr marL="721736"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7pPr>
            <a:lvl8pPr marL="1082604"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8pPr>
            <a:lvl9pPr marL="1443472" algn="ctr" defTabSz="511230" rtl="0" eaLnBrk="1" fontAlgn="base" hangingPunct="1">
              <a:spcBef>
                <a:spcPct val="0"/>
              </a:spcBef>
              <a:spcAft>
                <a:spcPct val="0"/>
              </a:spcAft>
              <a:defRPr sz="4900">
                <a:solidFill>
                  <a:schemeClr val="tx1"/>
                </a:solidFill>
                <a:latin typeface="Calibri" pitchFamily="-112" charset="0"/>
                <a:ea typeface="ＭＳ Ｐゴシック" pitchFamily="-112" charset="-128"/>
                <a:cs typeface="ＭＳ Ｐゴシック" pitchFamily="-112" charset="-128"/>
              </a:defRPr>
            </a:lvl9pPr>
          </a:lstStyle>
          <a:p>
            <a:r>
              <a:rPr lang="en-US" sz="1200" b="1" dirty="0" smtClean="0">
                <a:latin typeface="Arial" panose="020B0604020202020204" pitchFamily="34" charset="0"/>
                <a:ea typeface="ＭＳ Ｐゴシック" pitchFamily="-110" charset="-128"/>
                <a:cs typeface="Arial" panose="020B0604020202020204" pitchFamily="34" charset="0"/>
              </a:rPr>
              <a:t>Note: 20% increase in requests from last ye</a:t>
            </a:r>
            <a:r>
              <a:rPr lang="en-US" sz="1200" b="1" dirty="0" smtClean="0">
                <a:ea typeface="ＭＳ Ｐゴシック" pitchFamily="-110" charset="-128"/>
                <a:cs typeface="Arial" charset="0"/>
              </a:rPr>
              <a:t>ar </a:t>
            </a:r>
            <a:endParaRPr lang="en-US" sz="1200" b="1" i="1" dirty="0" smtClean="0">
              <a:ea typeface="ＭＳ Ｐゴシック" pitchFamily="-110" charset="-128"/>
              <a:cs typeface="Arial" charset="0"/>
            </a:endParaRPr>
          </a:p>
        </p:txBody>
      </p:sp>
    </p:spTree>
    <p:extLst>
      <p:ext uri="{BB962C8B-B14F-4D97-AF65-F5344CB8AC3E}">
        <p14:creationId xmlns:p14="http://schemas.microsoft.com/office/powerpoint/2010/main" val="1994093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l="-1000" r="-1000"/>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6096000" y="457200"/>
            <a:ext cx="2895600" cy="876300"/>
          </a:xfrm>
          <a:prstGeom prst="rect">
            <a:avLst/>
          </a:prstGeom>
        </p:spPr>
        <p:txBody>
          <a:bodyPr anchor="t"/>
          <a:lstStyle/>
          <a:p>
            <a:pPr algn="l" eaLnBrk="1" hangingPunct="1"/>
            <a:r>
              <a:rPr lang="en-US" sz="2800" b="1" dirty="0" smtClean="0">
                <a:solidFill>
                  <a:srgbClr val="00703C"/>
                </a:solidFill>
                <a:latin typeface="Arial" charset="0"/>
                <a:ea typeface="ＭＳ Ｐゴシック" pitchFamily="-110" charset="-128"/>
                <a:cs typeface="Arial" charset="0"/>
              </a:rPr>
              <a:t>Public Records Process</a:t>
            </a:r>
          </a:p>
        </p:txBody>
      </p:sp>
      <p:graphicFrame>
        <p:nvGraphicFramePr>
          <p:cNvPr id="2" name="Table 1"/>
          <p:cNvGraphicFramePr>
            <a:graphicFrameLocks noGrp="1"/>
          </p:cNvGraphicFramePr>
          <p:nvPr>
            <p:extLst>
              <p:ext uri="{D42A27DB-BD31-4B8C-83A1-F6EECF244321}">
                <p14:modId xmlns:p14="http://schemas.microsoft.com/office/powerpoint/2010/main" val="3695642240"/>
              </p:ext>
            </p:extLst>
          </p:nvPr>
        </p:nvGraphicFramePr>
        <p:xfrm>
          <a:off x="1814861" y="1752600"/>
          <a:ext cx="5486400" cy="3581400"/>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78857616"/>
                    </a:ext>
                  </a:extLst>
                </a:gridCol>
              </a:tblGrid>
              <a:tr h="447675">
                <a:tc>
                  <a:txBody>
                    <a:bodyPr/>
                    <a:lstStyle/>
                    <a:p>
                      <a:r>
                        <a:rPr lang="en-US" b="0" dirty="0" smtClean="0">
                          <a:solidFill>
                            <a:schemeClr val="tx1"/>
                          </a:solidFill>
                        </a:rPr>
                        <a:t>Receipt of </a:t>
                      </a:r>
                      <a:r>
                        <a:rPr lang="en-US" b="0" dirty="0" smtClean="0">
                          <a:solidFill>
                            <a:schemeClr val="tx1"/>
                          </a:solidFill>
                        </a:rPr>
                        <a:t>request </a:t>
                      </a:r>
                      <a:endParaRPr lang="en-US" b="0" dirty="0">
                        <a:solidFill>
                          <a:schemeClr val="tx1"/>
                        </a:solidFill>
                      </a:endParaRPr>
                    </a:p>
                  </a:txBody>
                  <a:tcPr anchor="ctr" anchorCtr="1">
                    <a:solidFill>
                      <a:schemeClr val="bg1">
                        <a:lumMod val="95000"/>
                      </a:schemeClr>
                    </a:solidFill>
                  </a:tcPr>
                </a:tc>
                <a:extLst>
                  <a:ext uri="{0D108BD9-81ED-4DB2-BD59-A6C34878D82A}">
                    <a16:rowId xmlns:a16="http://schemas.microsoft.com/office/drawing/2014/main" val="4077512424"/>
                  </a:ext>
                </a:extLst>
              </a:tr>
              <a:tr h="447675">
                <a:tc>
                  <a:txBody>
                    <a:bodyPr/>
                    <a:lstStyle/>
                    <a:p>
                      <a:r>
                        <a:rPr lang="en-US" dirty="0" smtClean="0"/>
                        <a:t>Analyze </a:t>
                      </a:r>
                      <a:r>
                        <a:rPr lang="en-US" dirty="0" smtClean="0"/>
                        <a:t>request </a:t>
                      </a:r>
                      <a:endParaRPr lang="en-US" dirty="0"/>
                    </a:p>
                  </a:txBody>
                  <a:tcPr anchor="ctr" anchorCtr="1"/>
                </a:tc>
                <a:extLst>
                  <a:ext uri="{0D108BD9-81ED-4DB2-BD59-A6C34878D82A}">
                    <a16:rowId xmlns:a16="http://schemas.microsoft.com/office/drawing/2014/main" val="3922955424"/>
                  </a:ext>
                </a:extLst>
              </a:tr>
              <a:tr h="447675">
                <a:tc>
                  <a:txBody>
                    <a:bodyPr/>
                    <a:lstStyle/>
                    <a:p>
                      <a:r>
                        <a:rPr lang="en-US" dirty="0" smtClean="0"/>
                        <a:t>Contact </a:t>
                      </a:r>
                      <a:r>
                        <a:rPr lang="en-US" dirty="0" smtClean="0"/>
                        <a:t>custodian </a:t>
                      </a:r>
                      <a:r>
                        <a:rPr lang="en-US" dirty="0" smtClean="0"/>
                        <a:t>of </a:t>
                      </a:r>
                      <a:r>
                        <a:rPr lang="en-US" dirty="0" smtClean="0"/>
                        <a:t>record </a:t>
                      </a:r>
                      <a:endParaRPr lang="en-US" dirty="0"/>
                    </a:p>
                  </a:txBody>
                  <a:tcPr anchor="ctr" anchorCtr="1"/>
                </a:tc>
                <a:extLst>
                  <a:ext uri="{0D108BD9-81ED-4DB2-BD59-A6C34878D82A}">
                    <a16:rowId xmlns:a16="http://schemas.microsoft.com/office/drawing/2014/main" val="916963939"/>
                  </a:ext>
                </a:extLst>
              </a:tr>
              <a:tr h="447675">
                <a:tc>
                  <a:txBody>
                    <a:bodyPr/>
                    <a:lstStyle/>
                    <a:p>
                      <a:r>
                        <a:rPr lang="en-US" dirty="0" smtClean="0"/>
                        <a:t>Review production</a:t>
                      </a:r>
                      <a:r>
                        <a:rPr lang="en-US" baseline="0" dirty="0" smtClean="0"/>
                        <a:t> document(s)</a:t>
                      </a:r>
                    </a:p>
                  </a:txBody>
                  <a:tcPr anchor="ctr" anchorCtr="1"/>
                </a:tc>
                <a:extLst>
                  <a:ext uri="{0D108BD9-81ED-4DB2-BD59-A6C34878D82A}">
                    <a16:rowId xmlns:a16="http://schemas.microsoft.com/office/drawing/2014/main" val="1487889313"/>
                  </a:ext>
                </a:extLst>
              </a:tr>
              <a:tr h="447675">
                <a:tc>
                  <a:txBody>
                    <a:bodyPr/>
                    <a:lstStyle/>
                    <a:p>
                      <a:r>
                        <a:rPr lang="en-US" dirty="0" smtClean="0"/>
                        <a:t>Redact</a:t>
                      </a:r>
                      <a:r>
                        <a:rPr lang="en-US" baseline="0" dirty="0" smtClean="0"/>
                        <a:t> </a:t>
                      </a:r>
                      <a:r>
                        <a:rPr lang="en-US" baseline="0" dirty="0" smtClean="0"/>
                        <a:t>document (s)</a:t>
                      </a:r>
                      <a:endParaRPr lang="en-US" dirty="0"/>
                    </a:p>
                  </a:txBody>
                  <a:tcPr anchor="ctr" anchorCtr="1"/>
                </a:tc>
                <a:extLst>
                  <a:ext uri="{0D108BD9-81ED-4DB2-BD59-A6C34878D82A}">
                    <a16:rowId xmlns:a16="http://schemas.microsoft.com/office/drawing/2014/main" val="2417334078"/>
                  </a:ext>
                </a:extLst>
              </a:tr>
              <a:tr h="447675">
                <a:tc>
                  <a:txBody>
                    <a:bodyPr/>
                    <a:lstStyle/>
                    <a:p>
                      <a:r>
                        <a:rPr lang="en-US" dirty="0" smtClean="0"/>
                        <a:t>Prepare </a:t>
                      </a:r>
                      <a:r>
                        <a:rPr lang="en-US" dirty="0" smtClean="0"/>
                        <a:t>document(s) </a:t>
                      </a:r>
                      <a:r>
                        <a:rPr lang="en-US" dirty="0" smtClean="0"/>
                        <a:t>for delivery to </a:t>
                      </a:r>
                      <a:r>
                        <a:rPr lang="en-US" dirty="0" smtClean="0"/>
                        <a:t>requester</a:t>
                      </a:r>
                      <a:endParaRPr lang="en-US" dirty="0"/>
                    </a:p>
                  </a:txBody>
                  <a:tcPr anchor="ctr" anchorCtr="1"/>
                </a:tc>
                <a:extLst>
                  <a:ext uri="{0D108BD9-81ED-4DB2-BD59-A6C34878D82A}">
                    <a16:rowId xmlns:a16="http://schemas.microsoft.com/office/drawing/2014/main" val="2481540834"/>
                  </a:ext>
                </a:extLst>
              </a:tr>
              <a:tr h="447675">
                <a:tc>
                  <a:txBody>
                    <a:bodyPr/>
                    <a:lstStyle/>
                    <a:p>
                      <a:r>
                        <a:rPr lang="en-US" dirty="0" smtClean="0"/>
                        <a:t>Forward </a:t>
                      </a:r>
                      <a:r>
                        <a:rPr lang="en-US" dirty="0" smtClean="0"/>
                        <a:t>document(s) </a:t>
                      </a:r>
                      <a:r>
                        <a:rPr lang="en-US" dirty="0" smtClean="0"/>
                        <a:t>to </a:t>
                      </a:r>
                      <a:r>
                        <a:rPr lang="en-US" dirty="0" smtClean="0"/>
                        <a:t>requester</a:t>
                      </a:r>
                      <a:endParaRPr lang="en-US" dirty="0"/>
                    </a:p>
                  </a:txBody>
                  <a:tcPr anchor="ctr" anchorCtr="1"/>
                </a:tc>
                <a:extLst>
                  <a:ext uri="{0D108BD9-81ED-4DB2-BD59-A6C34878D82A}">
                    <a16:rowId xmlns:a16="http://schemas.microsoft.com/office/drawing/2014/main" val="1997118183"/>
                  </a:ext>
                </a:extLst>
              </a:tr>
              <a:tr h="447675">
                <a:tc>
                  <a:txBody>
                    <a:bodyPr/>
                    <a:lstStyle/>
                    <a:p>
                      <a:r>
                        <a:rPr lang="en-US" dirty="0" smtClean="0"/>
                        <a:t>File and log </a:t>
                      </a:r>
                      <a:r>
                        <a:rPr lang="en-US" dirty="0" smtClean="0"/>
                        <a:t>details</a:t>
                      </a:r>
                      <a:endParaRPr lang="en-US" dirty="0"/>
                    </a:p>
                  </a:txBody>
                  <a:tcPr anchor="ctr" anchorCtr="1"/>
                </a:tc>
                <a:extLst>
                  <a:ext uri="{0D108BD9-81ED-4DB2-BD59-A6C34878D82A}">
                    <a16:rowId xmlns:a16="http://schemas.microsoft.com/office/drawing/2014/main" val="4206415811"/>
                  </a:ext>
                </a:extLst>
              </a:tr>
            </a:tbl>
          </a:graphicData>
        </a:graphic>
      </p:graphicFrame>
    </p:spTree>
    <p:extLst>
      <p:ext uri="{BB962C8B-B14F-4D97-AF65-F5344CB8AC3E}">
        <p14:creationId xmlns:p14="http://schemas.microsoft.com/office/powerpoint/2010/main" val="399926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NCCharlotte_template05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TotalTime>
  <Words>1279</Words>
  <Application>Microsoft Office PowerPoint</Application>
  <PresentationFormat>On-screen Show (4:3)</PresentationFormat>
  <Paragraphs>263</Paragraphs>
  <Slides>32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Courier New</vt:lpstr>
      <vt:lpstr>Times New Roman</vt:lpstr>
      <vt:lpstr>Wingdings</vt:lpstr>
      <vt:lpstr>UNCCharlotte_template05 (1)</vt:lpstr>
      <vt:lpstr>Set the Record Straight…An Insider’s Guide to Public Records  Tina Dadio, Public Records Officer/Legal Specialist Amanda Simpson, Paralegal  October 16, 2018  Legal Symposium  </vt:lpstr>
      <vt:lpstr>Agenda</vt:lpstr>
      <vt:lpstr>PowerPoint Presentation</vt:lpstr>
      <vt:lpstr>What is a Public Record?</vt:lpstr>
      <vt:lpstr>Public Records Requests… transparency…transparency…transparency</vt:lpstr>
      <vt:lpstr>Shift in Public Records</vt:lpstr>
      <vt:lpstr>State vs. Federal</vt:lpstr>
      <vt:lpstr>PowerPoint Presentation</vt:lpstr>
      <vt:lpstr>Public Records Process</vt:lpstr>
      <vt:lpstr>PowerPoint Presentation</vt:lpstr>
      <vt:lpstr>Notification</vt:lpstr>
      <vt:lpstr>Communication is the key!  </vt:lpstr>
      <vt:lpstr> </vt:lpstr>
      <vt:lpstr>Text Messages</vt:lpstr>
      <vt:lpstr>Best Practice</vt:lpstr>
      <vt:lpstr>Exceptions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Arial font, 36 point  Presenter &amp; Title Date or conference name</dc:title>
  <dc:creator>Cindy Jones</dc:creator>
  <cp:lastModifiedBy>Dadio, Tina</cp:lastModifiedBy>
  <cp:revision>79</cp:revision>
  <cp:lastPrinted>2018-10-10T15:30:27Z</cp:lastPrinted>
  <dcterms:created xsi:type="dcterms:W3CDTF">2014-04-28T15:06:35Z</dcterms:created>
  <dcterms:modified xsi:type="dcterms:W3CDTF">2018-10-10T19:25:25Z</dcterms:modified>
</cp:coreProperties>
</file>