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9" r:id="rId2"/>
    <p:sldId id="274" r:id="rId3"/>
    <p:sldId id="276" r:id="rId4"/>
    <p:sldId id="277" r:id="rId5"/>
    <p:sldId id="257" r:id="rId6"/>
    <p:sldId id="282" r:id="rId7"/>
    <p:sldId id="278" r:id="rId8"/>
    <p:sldId id="279" r:id="rId9"/>
    <p:sldId id="280" r:id="rId10"/>
    <p:sldId id="281" r:id="rId11"/>
    <p:sldId id="284" r:id="rId12"/>
    <p:sldId id="283" r:id="rId13"/>
    <p:sldId id="298" r:id="rId14"/>
    <p:sldId id="259" r:id="rId15"/>
    <p:sldId id="260" r:id="rId16"/>
    <p:sldId id="286" r:id="rId17"/>
    <p:sldId id="258" r:id="rId18"/>
    <p:sldId id="261" r:id="rId19"/>
    <p:sldId id="293" r:id="rId20"/>
    <p:sldId id="265" r:id="rId21"/>
    <p:sldId id="294" r:id="rId22"/>
    <p:sldId id="291" r:id="rId23"/>
    <p:sldId id="295" r:id="rId24"/>
    <p:sldId id="288" r:id="rId25"/>
    <p:sldId id="292" r:id="rId26"/>
    <p:sldId id="287" r:id="rId27"/>
    <p:sldId id="289" r:id="rId28"/>
    <p:sldId id="296" r:id="rId29"/>
    <p:sldId id="297" r:id="rId30"/>
    <p:sldId id="264" r:id="rId31"/>
    <p:sldId id="262"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AD37F0-6C35-4F17-8760-8DAE169D3764}">
          <p14:sldIdLst>
            <p14:sldId id="299"/>
            <p14:sldId id="274"/>
            <p14:sldId id="276"/>
            <p14:sldId id="277"/>
            <p14:sldId id="257"/>
            <p14:sldId id="282"/>
            <p14:sldId id="278"/>
            <p14:sldId id="279"/>
            <p14:sldId id="280"/>
            <p14:sldId id="281"/>
            <p14:sldId id="284"/>
            <p14:sldId id="283"/>
            <p14:sldId id="298"/>
            <p14:sldId id="259"/>
            <p14:sldId id="260"/>
            <p14:sldId id="286"/>
            <p14:sldId id="258"/>
            <p14:sldId id="261"/>
            <p14:sldId id="293"/>
            <p14:sldId id="265"/>
            <p14:sldId id="294"/>
            <p14:sldId id="291"/>
            <p14:sldId id="295"/>
            <p14:sldId id="288"/>
            <p14:sldId id="292"/>
            <p14:sldId id="287"/>
            <p14:sldId id="289"/>
            <p14:sldId id="296"/>
            <p14:sldId id="297"/>
            <p14:sldId id="264"/>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9900"/>
    <a:srgbClr val="0000FF"/>
    <a:srgbClr val="503D00"/>
    <a:srgbClr val="33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0F45FFD-B228-4A24-B89C-455C166FE7CE}" type="datetimeFigureOut">
              <a:rPr lang="en-US" smtClean="0"/>
              <a:t>10/9/2018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A5DE53E-0003-4171-8D97-EFBF57B6C7D2}" type="slidenum">
              <a:rPr lang="en-US" smtClean="0"/>
              <a:t>‹#›</a:t>
            </a:fld>
            <a:endParaRPr lang="en-US"/>
          </a:p>
        </p:txBody>
      </p:sp>
    </p:spTree>
    <p:extLst>
      <p:ext uri="{BB962C8B-B14F-4D97-AF65-F5344CB8AC3E}">
        <p14:creationId xmlns:p14="http://schemas.microsoft.com/office/powerpoint/2010/main" val="77831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1</a:t>
            </a:fld>
            <a:endParaRPr lang="en-US" dirty="0"/>
          </a:p>
        </p:txBody>
      </p:sp>
    </p:spTree>
    <p:extLst>
      <p:ext uri="{BB962C8B-B14F-4D97-AF65-F5344CB8AC3E}">
        <p14:creationId xmlns:p14="http://schemas.microsoft.com/office/powerpoint/2010/main" val="20050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12</a:t>
            </a:fld>
            <a:endParaRPr lang="en-US" dirty="0"/>
          </a:p>
        </p:txBody>
      </p:sp>
    </p:spTree>
    <p:extLst>
      <p:ext uri="{BB962C8B-B14F-4D97-AF65-F5344CB8AC3E}">
        <p14:creationId xmlns:p14="http://schemas.microsoft.com/office/powerpoint/2010/main" val="2855091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13</a:t>
            </a:fld>
            <a:endParaRPr lang="en-US" dirty="0"/>
          </a:p>
        </p:txBody>
      </p:sp>
    </p:spTree>
    <p:extLst>
      <p:ext uri="{BB962C8B-B14F-4D97-AF65-F5344CB8AC3E}">
        <p14:creationId xmlns:p14="http://schemas.microsoft.com/office/powerpoint/2010/main" val="427207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2</a:t>
            </a:fld>
            <a:endParaRPr lang="en-US" dirty="0"/>
          </a:p>
        </p:txBody>
      </p:sp>
    </p:spTree>
    <p:extLst>
      <p:ext uri="{BB962C8B-B14F-4D97-AF65-F5344CB8AC3E}">
        <p14:creationId xmlns:p14="http://schemas.microsoft.com/office/powerpoint/2010/main" val="423584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3</a:t>
            </a:fld>
            <a:endParaRPr lang="en-US" dirty="0"/>
          </a:p>
        </p:txBody>
      </p:sp>
    </p:spTree>
    <p:extLst>
      <p:ext uri="{BB962C8B-B14F-4D97-AF65-F5344CB8AC3E}">
        <p14:creationId xmlns:p14="http://schemas.microsoft.com/office/powerpoint/2010/main" val="254439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6</a:t>
            </a:fld>
            <a:endParaRPr lang="en-US" dirty="0"/>
          </a:p>
        </p:txBody>
      </p:sp>
    </p:spTree>
    <p:extLst>
      <p:ext uri="{BB962C8B-B14F-4D97-AF65-F5344CB8AC3E}">
        <p14:creationId xmlns:p14="http://schemas.microsoft.com/office/powerpoint/2010/main" val="116577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7</a:t>
            </a:fld>
            <a:endParaRPr lang="en-US" dirty="0"/>
          </a:p>
        </p:txBody>
      </p:sp>
    </p:spTree>
    <p:extLst>
      <p:ext uri="{BB962C8B-B14F-4D97-AF65-F5344CB8AC3E}">
        <p14:creationId xmlns:p14="http://schemas.microsoft.com/office/powerpoint/2010/main" val="211759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8</a:t>
            </a:fld>
            <a:endParaRPr lang="en-US" dirty="0"/>
          </a:p>
        </p:txBody>
      </p:sp>
    </p:spTree>
    <p:extLst>
      <p:ext uri="{BB962C8B-B14F-4D97-AF65-F5344CB8AC3E}">
        <p14:creationId xmlns:p14="http://schemas.microsoft.com/office/powerpoint/2010/main" val="4577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9</a:t>
            </a:fld>
            <a:endParaRPr lang="en-US" dirty="0"/>
          </a:p>
        </p:txBody>
      </p:sp>
    </p:spTree>
    <p:extLst>
      <p:ext uri="{BB962C8B-B14F-4D97-AF65-F5344CB8AC3E}">
        <p14:creationId xmlns:p14="http://schemas.microsoft.com/office/powerpoint/2010/main" val="166351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10</a:t>
            </a:fld>
            <a:endParaRPr lang="en-US" dirty="0"/>
          </a:p>
        </p:txBody>
      </p:sp>
    </p:spTree>
    <p:extLst>
      <p:ext uri="{BB962C8B-B14F-4D97-AF65-F5344CB8AC3E}">
        <p14:creationId xmlns:p14="http://schemas.microsoft.com/office/powerpoint/2010/main" val="420538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Internal Audit Issues - Spring 2016</a:t>
            </a:r>
            <a:endParaRPr lang="en-US" dirty="0"/>
          </a:p>
        </p:txBody>
      </p:sp>
      <p:sp>
        <p:nvSpPr>
          <p:cNvPr id="5" name="Slide Number Placeholder 4"/>
          <p:cNvSpPr>
            <a:spLocks noGrp="1"/>
          </p:cNvSpPr>
          <p:nvPr>
            <p:ph type="sldNum" sz="quarter" idx="11"/>
          </p:nvPr>
        </p:nvSpPr>
        <p:spPr/>
        <p:txBody>
          <a:bodyPr/>
          <a:lstStyle/>
          <a:p>
            <a:fld id="{2836DA3E-9684-4B6A-943F-49B36E0F0C60}" type="slidenum">
              <a:rPr lang="en-US" smtClean="0"/>
              <a:pPr/>
              <a:t>11</a:t>
            </a:fld>
            <a:endParaRPr lang="en-US" dirty="0"/>
          </a:p>
        </p:txBody>
      </p:sp>
    </p:spTree>
    <p:extLst>
      <p:ext uri="{BB962C8B-B14F-4D97-AF65-F5344CB8AC3E}">
        <p14:creationId xmlns:p14="http://schemas.microsoft.com/office/powerpoint/2010/main" val="401690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F99A49-865A-4164-9AE4-C5C1A0C2946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408361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99A49-865A-4164-9AE4-C5C1A0C2946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302669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99A49-865A-4164-9AE4-C5C1A0C2946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256476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996517" y="224493"/>
            <a:ext cx="2844800" cy="365125"/>
          </a:xfrm>
          <a:prstGeom prst="rect">
            <a:avLst/>
          </a:prstGeom>
        </p:spPr>
        <p:txBody>
          <a:bodyPr/>
          <a:lstStyle/>
          <a:p>
            <a:fld id="{AC7BC928-981D-4B0A-819F-21083F5A280C}" type="datetime1">
              <a:rPr lang="en-US" smtClean="0"/>
              <a:t>10/9/2018</a:t>
            </a:fld>
            <a:endParaRPr lang="en-US" dirty="0"/>
          </a:p>
        </p:txBody>
      </p:sp>
      <p:sp>
        <p:nvSpPr>
          <p:cNvPr id="5" name="Slide Number Placeholder 4"/>
          <p:cNvSpPr>
            <a:spLocks noGrp="1"/>
          </p:cNvSpPr>
          <p:nvPr>
            <p:ph type="sldNum" sz="quarter" idx="11"/>
          </p:nvPr>
        </p:nvSpPr>
        <p:spPr>
          <a:xfrm>
            <a:off x="6198795" y="224492"/>
            <a:ext cx="1776208" cy="365125"/>
          </a:xfrm>
          <a:prstGeom prst="rect">
            <a:avLst/>
          </a:prstGeom>
        </p:spPr>
        <p:txBody>
          <a:bodyPr/>
          <a:lstStyle/>
          <a:p>
            <a:fld id="{7431CE65-24C7-460F-807F-A8DAF55133B9}" type="slidenum">
              <a:rPr lang="en-US" smtClean="0"/>
              <a:pPr/>
              <a:t>‹#›</a:t>
            </a:fld>
            <a:endParaRPr lang="en-US" dirty="0"/>
          </a:p>
        </p:txBody>
      </p:sp>
    </p:spTree>
    <p:extLst>
      <p:ext uri="{BB962C8B-B14F-4D97-AF65-F5344CB8AC3E}">
        <p14:creationId xmlns:p14="http://schemas.microsoft.com/office/powerpoint/2010/main" val="1015675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4" descr="UNCC_Logo_whiteTPBG"/>
          <p:cNvPicPr>
            <a:picLocks noChangeAspect="1" noChangeArrowheads="1"/>
          </p:cNvPicPr>
          <p:nvPr/>
        </p:nvPicPr>
        <p:blipFill>
          <a:blip r:embed="rId2"/>
          <a:srcRect/>
          <a:stretch>
            <a:fillRect/>
          </a:stretch>
        </p:blipFill>
        <p:spPr bwMode="auto">
          <a:xfrm>
            <a:off x="9956800" y="6019800"/>
            <a:ext cx="2089365" cy="676268"/>
          </a:xfrm>
          <a:prstGeom prst="rect">
            <a:avLst/>
          </a:prstGeom>
          <a:noFill/>
        </p:spPr>
      </p:pic>
    </p:spTree>
    <p:extLst>
      <p:ext uri="{BB962C8B-B14F-4D97-AF65-F5344CB8AC3E}">
        <p14:creationId xmlns:p14="http://schemas.microsoft.com/office/powerpoint/2010/main" val="25393299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99A49-865A-4164-9AE4-C5C1A0C2946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381036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F99A49-865A-4164-9AE4-C5C1A0C2946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25703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F99A49-865A-4164-9AE4-C5C1A0C2946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169291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F99A49-865A-4164-9AE4-C5C1A0C2946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159958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99A49-865A-4164-9AE4-C5C1A0C2946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11261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99A49-865A-4164-9AE4-C5C1A0C2946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38328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F99A49-865A-4164-9AE4-C5C1A0C2946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245575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F99A49-865A-4164-9AE4-C5C1A0C2946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DAE3E-A79A-4D01-941E-4C57BC6A36BF}" type="slidenum">
              <a:rPr lang="en-US" smtClean="0"/>
              <a:t>‹#›</a:t>
            </a:fld>
            <a:endParaRPr lang="en-US"/>
          </a:p>
        </p:txBody>
      </p:sp>
    </p:spTree>
    <p:extLst>
      <p:ext uri="{BB962C8B-B14F-4D97-AF65-F5344CB8AC3E}">
        <p14:creationId xmlns:p14="http://schemas.microsoft.com/office/powerpoint/2010/main" val="411970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99A49-865A-4164-9AE4-C5C1A0C2946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DAE3E-A79A-4D01-941E-4C57BC6A36BF}" type="slidenum">
              <a:rPr lang="en-US" smtClean="0"/>
              <a:t>‹#›</a:t>
            </a:fld>
            <a:endParaRPr lang="en-US"/>
          </a:p>
        </p:txBody>
      </p:sp>
    </p:spTree>
    <p:extLst>
      <p:ext uri="{BB962C8B-B14F-4D97-AF65-F5344CB8AC3E}">
        <p14:creationId xmlns:p14="http://schemas.microsoft.com/office/powerpoint/2010/main" val="48617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ubNF9QNEQLA"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i6ufuIpIPdAhWNl-AKHZrbBrcQjRx6BAgBEAU&amp;url=https://news.usc.edu/104314/this-time-of-year-its-the-university-of-summer-construction/&amp;psig=AOvVaw0O2Pq0cUWvKriVdDrnA_a7&amp;ust=153511738351954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jkxsaksoPdAhVH0lMKHSJMCkQQjRx6BAgBEAU&amp;url=http://www.qsstudy.com/business-studies/internal-control-audit&amp;psig=AOvVaw13oZlNhgM_dqcF2Aw-1edI&amp;ust=153512114896831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url?sa=i&amp;rct=j&amp;q=&amp;esrc=s&amp;source=images&amp;cd=&amp;cad=rja&amp;uact=8&amp;ved=2ahUKEwjQ7sed14XdAhVSrFMKHcuUC24QjRx6BAgBEAU&amp;url=https://smallbiztrends.com/2017/08/identify-a-phishing-attack.html&amp;psig=AOvVaw0nHhirDICkq7wUw9DOFqri&amp;ust=153519980062011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jkxsaksoPdAhVH0lMKHSJMCkQQjRx6BAgBEAU&amp;url=http://www.qsstudy.com/business-studies/internal-control-audit&amp;psig=AOvVaw13oZlNhgM_dqcF2Aw-1edI&amp;ust=153512114896831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jkxsaksoPdAhVH0lMKHSJMCkQQjRx6BAgBEAU&amp;url=http://www.qsstudy.com/business-studies/internal-control-audit&amp;psig=AOvVaw13oZlNhgM_dqcF2Aw-1edI&amp;ust=153512114896831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source=images&amp;cd=&amp;cad=rja&amp;uact=8&amp;ved=2ahUKEwjOkr2NxpXdAhUPNd8KHXSEASEQjRx6BAgBEAU&amp;url=http://www.thestaffingstream.com/2013/11/05/partnering-with-your-vendors-youre-in-this-together/&amp;psig=AOvVaw08gsD0JCGeLsE9rDucS520&amp;ust=153574475689714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915" y="914400"/>
            <a:ext cx="3832168" cy="1303039"/>
          </a:xfrm>
          <a:prstGeom prst="rect">
            <a:avLst/>
          </a:prstGeom>
        </p:spPr>
      </p:pic>
      <p:sp>
        <p:nvSpPr>
          <p:cNvPr id="9" name="Title 1"/>
          <p:cNvSpPr txBox="1">
            <a:spLocks/>
          </p:cNvSpPr>
          <p:nvPr/>
        </p:nvSpPr>
        <p:spPr>
          <a:xfrm>
            <a:off x="1524000" y="2124074"/>
            <a:ext cx="9144000" cy="2524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503D00"/>
                </a:solidFill>
                <a:latin typeface="Arial" panose="020B0604020202020204" pitchFamily="34" charset="0"/>
                <a:cs typeface="Arial" panose="020B0604020202020204" pitchFamily="34" charset="0"/>
              </a:rPr>
              <a:t>Internal Audit</a:t>
            </a:r>
            <a:r>
              <a:rPr lang="en-US" sz="3200" b="1" dirty="0" smtClean="0">
                <a:solidFill>
                  <a:schemeClr val="accent4">
                    <a:lumMod val="50000"/>
                  </a:schemeClr>
                </a:solidFill>
                <a:latin typeface="Arial" panose="020B0604020202020204" pitchFamily="34" charset="0"/>
                <a:cs typeface="Arial" panose="020B0604020202020204" pitchFamily="34" charset="0"/>
              </a:rPr>
              <a:t/>
            </a:r>
            <a:br>
              <a:rPr lang="en-US" sz="3200" b="1" dirty="0" smtClean="0">
                <a:solidFill>
                  <a:schemeClr val="accent4">
                    <a:lumMod val="50000"/>
                  </a:schemeClr>
                </a:solidFill>
                <a:latin typeface="Arial" panose="020B0604020202020204" pitchFamily="34" charset="0"/>
                <a:cs typeface="Arial" panose="020B0604020202020204" pitchFamily="34" charset="0"/>
              </a:rPr>
            </a:br>
            <a:r>
              <a:rPr lang="en-US" sz="3200" b="1" dirty="0" smtClean="0">
                <a:solidFill>
                  <a:schemeClr val="accent4">
                    <a:lumMod val="50000"/>
                  </a:schemeClr>
                </a:solidFill>
                <a:latin typeface="Arial" panose="020B0604020202020204" pitchFamily="34" charset="0"/>
                <a:cs typeface="Arial" panose="020B0604020202020204" pitchFamily="34" charset="0"/>
              </a:rPr>
              <a:t/>
            </a:r>
            <a:br>
              <a:rPr lang="en-US" sz="3200" b="1" dirty="0" smtClean="0">
                <a:solidFill>
                  <a:schemeClr val="accent4">
                    <a:lumMod val="50000"/>
                  </a:schemeClr>
                </a:solidFill>
                <a:latin typeface="Arial" panose="020B0604020202020204" pitchFamily="34" charset="0"/>
                <a:cs typeface="Arial" panose="020B0604020202020204" pitchFamily="34" charset="0"/>
              </a:rPr>
            </a:br>
            <a:r>
              <a:rPr lang="en-US" sz="3200" b="1" dirty="0" smtClean="0">
                <a:solidFill>
                  <a:schemeClr val="accent4">
                    <a:lumMod val="50000"/>
                  </a:schemeClr>
                </a:solidFill>
                <a:latin typeface="Arial" panose="020B0604020202020204" pitchFamily="34" charset="0"/>
                <a:cs typeface="Arial" panose="020B0604020202020204" pitchFamily="34" charset="0"/>
              </a:rPr>
              <a:t/>
            </a:r>
            <a:br>
              <a:rPr lang="en-US" sz="3200" b="1" dirty="0" smtClean="0">
                <a:solidFill>
                  <a:schemeClr val="accent4">
                    <a:lumMod val="50000"/>
                  </a:schemeClr>
                </a:solidFill>
                <a:latin typeface="Arial" panose="020B0604020202020204" pitchFamily="34" charset="0"/>
                <a:cs typeface="Arial" panose="020B0604020202020204" pitchFamily="34" charset="0"/>
              </a:rPr>
            </a:br>
            <a:r>
              <a:rPr lang="en-US" sz="3200" b="1" dirty="0" smtClean="0">
                <a:solidFill>
                  <a:schemeClr val="accent4">
                    <a:lumMod val="50000"/>
                  </a:schemeClr>
                </a:solidFill>
                <a:latin typeface="Arial" panose="020B0604020202020204" pitchFamily="34" charset="0"/>
                <a:cs typeface="Arial" panose="020B0604020202020204" pitchFamily="34" charset="0"/>
              </a:rPr>
              <a:t>Controls – Who Needs Them?</a:t>
            </a:r>
            <a:endParaRPr lang="en-US" sz="3200" b="1" dirty="0">
              <a:solidFill>
                <a:srgbClr val="503D00"/>
              </a:solidFill>
              <a:latin typeface="Arial" panose="020B0604020202020204" pitchFamily="34" charset="0"/>
              <a:cs typeface="Arial" panose="020B0604020202020204" pitchFamily="34" charset="0"/>
            </a:endParaRPr>
          </a:p>
        </p:txBody>
      </p:sp>
      <p:sp>
        <p:nvSpPr>
          <p:cNvPr id="10" name="Subtitle 2"/>
          <p:cNvSpPr txBox="1">
            <a:spLocks/>
          </p:cNvSpPr>
          <p:nvPr/>
        </p:nvSpPr>
        <p:spPr>
          <a:xfrm>
            <a:off x="1523999" y="4933949"/>
            <a:ext cx="9144000" cy="1133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latin typeface="Arial" panose="020B0604020202020204" pitchFamily="34" charset="0"/>
                <a:cs typeface="Arial" panose="020B0604020202020204" pitchFamily="34" charset="0"/>
              </a:rPr>
              <a:t>Molly Murphy CIA, CFE</a:t>
            </a:r>
          </a:p>
          <a:p>
            <a:pPr marL="0" indent="0" algn="ctr">
              <a:buNone/>
            </a:pPr>
            <a:r>
              <a:rPr lang="en-US" b="1" dirty="0" err="1" smtClean="0">
                <a:latin typeface="Arial" panose="020B0604020202020204" pitchFamily="34" charset="0"/>
                <a:cs typeface="Arial" panose="020B0604020202020204" pitchFamily="34" charset="0"/>
              </a:rPr>
              <a:t>Raheel</a:t>
            </a:r>
            <a:r>
              <a:rPr lang="en-US" b="1" dirty="0" smtClean="0">
                <a:latin typeface="Arial" panose="020B0604020202020204" pitchFamily="34" charset="0"/>
                <a:cs typeface="Arial" panose="020B0604020202020204" pitchFamily="34" charset="0"/>
              </a:rPr>
              <a:t> Qureshi CPA</a:t>
            </a: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08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600" b="1" dirty="0">
                <a:latin typeface="Arial" panose="020B0604020202020204" pitchFamily="34" charset="0"/>
                <a:cs typeface="Arial" panose="020B0604020202020204" pitchFamily="34" charset="0"/>
              </a:rPr>
              <a:t>What are some of the internal controls that you encounter every day? </a:t>
            </a:r>
          </a:p>
        </p:txBody>
      </p:sp>
      <p:sp>
        <p:nvSpPr>
          <p:cNvPr id="6" name="Content Placeholder 5"/>
          <p:cNvSpPr>
            <a:spLocks noGrp="1"/>
          </p:cNvSpPr>
          <p:nvPr>
            <p:ph idx="1"/>
          </p:nvPr>
        </p:nvSpPr>
        <p:spPr>
          <a:xfrm>
            <a:off x="2047701" y="1903614"/>
            <a:ext cx="8229600" cy="3870650"/>
          </a:xfrm>
        </p:spPr>
        <p:txBody>
          <a:bodyPr>
            <a:normAutofit/>
          </a:bodyPr>
          <a:lstStyle/>
          <a:p>
            <a:pPr marL="342900" lvl="1" indent="-342900">
              <a:buFontTx/>
              <a:buChar char="•"/>
            </a:pPr>
            <a:r>
              <a:rPr lang="en-US" sz="3200" dirty="0" smtClean="0">
                <a:latin typeface="Arial" panose="020B0604020202020204" pitchFamily="34" charset="0"/>
                <a:cs typeface="Arial" panose="020B0604020202020204" pitchFamily="34" charset="0"/>
              </a:rPr>
              <a:t>Computer </a:t>
            </a:r>
            <a:r>
              <a:rPr lang="en-US" sz="3200" dirty="0" smtClean="0">
                <a:latin typeface="Arial" panose="020B0604020202020204" pitchFamily="34" charset="0"/>
                <a:cs typeface="Arial" panose="020B0604020202020204" pitchFamily="34" charset="0"/>
              </a:rPr>
              <a:t>username/password (DUO)</a:t>
            </a:r>
          </a:p>
          <a:p>
            <a:pPr marL="342900" lvl="1" indent="-342900">
              <a:buFontTx/>
              <a:buChar char="•"/>
            </a:pPr>
            <a:r>
              <a:rPr lang="en-US" sz="3200" dirty="0" smtClean="0">
                <a:latin typeface="Arial" panose="020B0604020202020204" pitchFamily="34" charset="0"/>
                <a:cs typeface="Arial" panose="020B0604020202020204" pitchFamily="34" charset="0"/>
              </a:rPr>
              <a:t>Preset time out on screen saver</a:t>
            </a:r>
          </a:p>
          <a:p>
            <a:pPr marL="342900" lvl="1" indent="-342900">
              <a:buFontTx/>
              <a:buChar char="•"/>
            </a:pPr>
            <a:r>
              <a:rPr lang="en-US" sz="3200" dirty="0" smtClean="0">
                <a:latin typeface="Arial" panose="020B0604020202020204" pitchFamily="34" charset="0"/>
                <a:cs typeface="Arial" panose="020B0604020202020204" pitchFamily="34" charset="0"/>
              </a:rPr>
              <a:t>49er Mart approval path</a:t>
            </a:r>
          </a:p>
          <a:p>
            <a:pPr marL="342900" lvl="1" indent="-342900">
              <a:buFontTx/>
              <a:buChar char="•"/>
            </a:pPr>
            <a:r>
              <a:rPr lang="en-US" sz="3200" dirty="0" smtClean="0">
                <a:latin typeface="Arial" panose="020B0604020202020204" pitchFamily="34" charset="0"/>
                <a:cs typeface="Arial" panose="020B0604020202020204" pitchFamily="34" charset="0"/>
              </a:rPr>
              <a:t>Card swipe door locks</a:t>
            </a:r>
          </a:p>
          <a:p>
            <a:pPr marL="342900" lvl="1" indent="-342900">
              <a:buFontTx/>
              <a:buChar char="•"/>
            </a:pPr>
            <a:r>
              <a:rPr lang="en-US" sz="3200" dirty="0" smtClean="0">
                <a:latin typeface="Arial" panose="020B0604020202020204" pitchFamily="34" charset="0"/>
                <a:cs typeface="Arial" panose="020B0604020202020204" pitchFamily="34" charset="0"/>
              </a:rPr>
              <a:t>2 signatures on DPRs</a:t>
            </a:r>
          </a:p>
          <a:p>
            <a:pPr marL="342900" lvl="1" indent="-342900">
              <a:buFontTx/>
              <a:buChar char="•"/>
            </a:pPr>
            <a:r>
              <a:rPr lang="en-US" sz="3200" dirty="0" smtClean="0">
                <a:latin typeface="Arial" panose="020B0604020202020204" pitchFamily="34" charset="0"/>
                <a:cs typeface="Arial" panose="020B0604020202020204" pitchFamily="34" charset="0"/>
              </a:rPr>
              <a:t>Reconciliations</a:t>
            </a:r>
          </a:p>
          <a:p>
            <a:pPr marL="342900" lvl="1" indent="-342900">
              <a:buFontTx/>
              <a:buChar char="•"/>
            </a:pPr>
            <a:r>
              <a:rPr lang="en-US" sz="3200" dirty="0">
                <a:latin typeface="Arial" panose="020B0604020202020204" pitchFamily="34" charset="0"/>
                <a:cs typeface="Arial" panose="020B0604020202020204" pitchFamily="34" charset="0"/>
              </a:rPr>
              <a:t>Speed limit signs</a:t>
            </a:r>
          </a:p>
          <a:p>
            <a:pPr marL="342900" lvl="1" indent="-342900">
              <a:buFontTx/>
              <a:buChar char="•"/>
            </a:pPr>
            <a:endParaRPr lang="en-US" dirty="0" smtClean="0"/>
          </a:p>
          <a:p>
            <a:pPr marL="0" lvl="1" indent="0">
              <a:buNone/>
            </a:pPr>
            <a:endParaRPr lang="en-US" dirty="0" smtClean="0"/>
          </a:p>
        </p:txBody>
      </p:sp>
    </p:spTree>
    <p:custDataLst>
      <p:tags r:id="rId1"/>
    </p:custDataLst>
    <p:extLst>
      <p:ext uri="{BB962C8B-B14F-4D97-AF65-F5344CB8AC3E}">
        <p14:creationId xmlns:p14="http://schemas.microsoft.com/office/powerpoint/2010/main" val="25015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Arial" panose="020B0604020202020204" pitchFamily="34" charset="0"/>
                <a:cs typeface="Arial" panose="020B0604020202020204" pitchFamily="34" charset="0"/>
              </a:rPr>
              <a:t>Process Steps vs Controls</a:t>
            </a: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905000" y="1926059"/>
            <a:ext cx="8382000" cy="3471720"/>
          </a:xfrm>
        </p:spPr>
        <p:txBody>
          <a:bodyPr>
            <a:normAutofit lnSpcReduction="10000"/>
          </a:bodyPr>
          <a:lstStyle/>
          <a:p>
            <a:pPr marL="0" indent="0" algn="ctr">
              <a:buNone/>
            </a:pPr>
            <a:r>
              <a:rPr lang="en-US" sz="3200" dirty="0">
                <a:latin typeface="Arial" panose="020B0604020202020204" pitchFamily="34" charset="0"/>
                <a:cs typeface="Arial" panose="020B0604020202020204" pitchFamily="34" charset="0"/>
              </a:rPr>
              <a:t>“A </a:t>
            </a:r>
            <a:r>
              <a:rPr lang="en-US" sz="3200" dirty="0">
                <a:solidFill>
                  <a:srgbClr val="0000FF"/>
                </a:solidFill>
                <a:latin typeface="Arial" panose="020B0604020202020204" pitchFamily="34" charset="0"/>
                <a:cs typeface="Arial" panose="020B0604020202020204" pitchFamily="34" charset="0"/>
              </a:rPr>
              <a:t>process step</a:t>
            </a:r>
            <a:r>
              <a:rPr lang="en-US" sz="3200" dirty="0">
                <a:solidFill>
                  <a:srgbClr val="00B05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is a task, activity… that moves an input closer to the final objective.”</a:t>
            </a:r>
          </a:p>
          <a:p>
            <a:pPr lvl="1"/>
            <a:endParaRPr lang="en-US" sz="3200" dirty="0" smtClean="0">
              <a:latin typeface="Arial" panose="020B0604020202020204" pitchFamily="34" charset="0"/>
              <a:cs typeface="Arial" panose="020B0604020202020204" pitchFamily="34" charset="0"/>
            </a:endParaRPr>
          </a:p>
          <a:p>
            <a:pPr lvl="1"/>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office </a:t>
            </a:r>
            <a:r>
              <a:rPr lang="en-US" sz="3200" dirty="0">
                <a:solidFill>
                  <a:srgbClr val="0000FF"/>
                </a:solidFill>
                <a:latin typeface="Arial" panose="020B0604020202020204" pitchFamily="34" charset="0"/>
                <a:cs typeface="Arial" panose="020B0604020202020204" pitchFamily="34" charset="0"/>
              </a:rPr>
              <a:t>submits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reimbursements to </a:t>
            </a: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Travel Office within 30 </a:t>
            </a:r>
            <a:r>
              <a:rPr lang="en-US" sz="3200" dirty="0" smtClean="0">
                <a:latin typeface="Arial" panose="020B0604020202020204" pitchFamily="34" charset="0"/>
                <a:cs typeface="Arial" panose="020B0604020202020204" pitchFamily="34" charset="0"/>
              </a:rPr>
              <a:t>days</a:t>
            </a:r>
          </a:p>
          <a:p>
            <a:pPr marL="517525" lvl="1" indent="0">
              <a:buNone/>
            </a:pPr>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Faculty members </a:t>
            </a:r>
            <a:r>
              <a:rPr lang="en-US" sz="3200" dirty="0" smtClean="0">
                <a:solidFill>
                  <a:srgbClr val="0000FF"/>
                </a:solidFill>
                <a:latin typeface="Arial" panose="020B0604020202020204" pitchFamily="34" charset="0"/>
                <a:cs typeface="Arial" panose="020B0604020202020204" pitchFamily="34" charset="0"/>
              </a:rPr>
              <a:t>verbally</a:t>
            </a:r>
            <a:r>
              <a:rPr lang="en-US" sz="3200" dirty="0" smtClean="0">
                <a:latin typeface="Arial" panose="020B0604020202020204" pitchFamily="34" charset="0"/>
                <a:cs typeface="Arial" panose="020B0604020202020204" pitchFamily="34" charset="0"/>
              </a:rPr>
              <a:t> request supplies. </a:t>
            </a:r>
            <a:endParaRPr lang="en-US" sz="3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978" y="5943600"/>
            <a:ext cx="1669330" cy="730332"/>
          </a:xfrm>
          <a:prstGeom prst="rect">
            <a:avLst/>
          </a:prstGeom>
        </p:spPr>
      </p:pic>
    </p:spTree>
    <p:extLst>
      <p:ext uri="{BB962C8B-B14F-4D97-AF65-F5344CB8AC3E}">
        <p14:creationId xmlns:p14="http://schemas.microsoft.com/office/powerpoint/2010/main" val="1662587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874515"/>
          </a:xfrm>
        </p:spPr>
        <p:txBody>
          <a:bodyPr/>
          <a:lstStyle/>
          <a:p>
            <a:r>
              <a:rPr lang="en-US" dirty="0" smtClean="0"/>
              <a:t>    </a:t>
            </a:r>
            <a:r>
              <a:rPr lang="en-US" sz="3600" b="1" dirty="0" smtClean="0">
                <a:latin typeface="Arial" panose="020B0604020202020204" pitchFamily="34" charset="0"/>
                <a:cs typeface="Arial" panose="020B0604020202020204" pitchFamily="34" charset="0"/>
              </a:rPr>
              <a:t>Process </a:t>
            </a:r>
            <a:r>
              <a:rPr lang="en-US" sz="3600" b="1" dirty="0">
                <a:latin typeface="Arial" panose="020B0604020202020204" pitchFamily="34" charset="0"/>
                <a:cs typeface="Arial" panose="020B0604020202020204" pitchFamily="34" charset="0"/>
              </a:rPr>
              <a:t>Step     </a:t>
            </a:r>
            <a:r>
              <a:rPr lang="en-US" sz="3600" b="1" dirty="0" smtClean="0">
                <a:latin typeface="Arial" panose="020B0604020202020204" pitchFamily="34" charset="0"/>
                <a:cs typeface="Arial" panose="020B0604020202020204" pitchFamily="34" charset="0"/>
              </a:rPr>
              <a:t>                    Control</a:t>
            </a:r>
            <a:endParaRPr lang="en-US" sz="3600" b="1" dirty="0">
              <a:latin typeface="Arial" panose="020B0604020202020204" pitchFamily="34" charset="0"/>
              <a:cs typeface="Arial" panose="020B0604020202020204" pitchFamily="34" charset="0"/>
            </a:endParaRPr>
          </a:p>
        </p:txBody>
      </p:sp>
      <p:sp>
        <p:nvSpPr>
          <p:cNvPr id="8" name="Content Placeholder 7"/>
          <p:cNvSpPr>
            <a:spLocks noGrp="1"/>
          </p:cNvSpPr>
          <p:nvPr>
            <p:ph sz="half" idx="1"/>
          </p:nvPr>
        </p:nvSpPr>
        <p:spPr>
          <a:xfrm>
            <a:off x="233265" y="1502229"/>
            <a:ext cx="5402425" cy="4559783"/>
          </a:xfrm>
        </p:spPr>
        <p:txBody>
          <a:bodyPr>
            <a:normAutofit/>
          </a:bodyPr>
          <a:lstStyle/>
          <a:p>
            <a:pPr lvl="1"/>
            <a:r>
              <a:rPr lang="en-US" dirty="0">
                <a:latin typeface="Arial" panose="020B0604020202020204" pitchFamily="34" charset="0"/>
                <a:cs typeface="Arial" panose="020B0604020202020204" pitchFamily="34" charset="0"/>
              </a:rPr>
              <a:t>The department admin </a:t>
            </a:r>
            <a:r>
              <a:rPr lang="en-US" dirty="0">
                <a:solidFill>
                  <a:srgbClr val="0000FF"/>
                </a:solidFill>
                <a:latin typeface="Arial" panose="020B0604020202020204" pitchFamily="34" charset="0"/>
                <a:cs typeface="Arial" panose="020B0604020202020204" pitchFamily="34" charset="0"/>
              </a:rPr>
              <a:t>collects</a:t>
            </a:r>
            <a:r>
              <a:rPr lang="en-US" dirty="0">
                <a:latin typeface="Arial" panose="020B0604020202020204" pitchFamily="34" charset="0"/>
                <a:cs typeface="Arial" panose="020B0604020202020204" pitchFamily="34" charset="0"/>
              </a:rPr>
              <a:t> timesheets and </a:t>
            </a:r>
            <a:r>
              <a:rPr lang="en-US" dirty="0">
                <a:solidFill>
                  <a:srgbClr val="0000FF"/>
                </a:solidFill>
                <a:latin typeface="Arial" panose="020B0604020202020204" pitchFamily="34" charset="0"/>
                <a:cs typeface="Arial" panose="020B0604020202020204" pitchFamily="34" charset="0"/>
              </a:rPr>
              <a:t>files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 office </a:t>
            </a:r>
            <a:r>
              <a:rPr lang="en-US" dirty="0">
                <a:solidFill>
                  <a:srgbClr val="0000FF"/>
                </a:solidFill>
                <a:latin typeface="Arial" panose="020B0604020202020204" pitchFamily="34" charset="0"/>
                <a:cs typeface="Arial" panose="020B0604020202020204" pitchFamily="34" charset="0"/>
              </a:rPr>
              <a:t>submits</a:t>
            </a:r>
            <a:r>
              <a:rPr lang="en-US" dirty="0">
                <a:latin typeface="Arial" panose="020B0604020202020204" pitchFamily="34" charset="0"/>
                <a:cs typeface="Arial" panose="020B0604020202020204" pitchFamily="34" charset="0"/>
              </a:rPr>
              <a:t> the reimbursements to the Travel Office within 30 </a:t>
            </a:r>
            <a:r>
              <a:rPr lang="en-US" dirty="0" smtClean="0">
                <a:latin typeface="Arial" panose="020B0604020202020204" pitchFamily="34" charset="0"/>
                <a:cs typeface="Arial" panose="020B0604020202020204" pitchFamily="34" charset="0"/>
              </a:rPr>
              <a:t>days.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Faculty members </a:t>
            </a:r>
            <a:r>
              <a:rPr lang="en-US" dirty="0">
                <a:solidFill>
                  <a:srgbClr val="0000FF"/>
                </a:solidFill>
                <a:latin typeface="Arial" panose="020B0604020202020204" pitchFamily="34" charset="0"/>
                <a:cs typeface="Arial" panose="020B0604020202020204" pitchFamily="34" charset="0"/>
              </a:rPr>
              <a:t>verbally</a:t>
            </a:r>
            <a:r>
              <a:rPr lang="en-US" dirty="0">
                <a:latin typeface="Arial" panose="020B0604020202020204" pitchFamily="34" charset="0"/>
                <a:cs typeface="Arial" panose="020B0604020202020204" pitchFamily="34" charset="0"/>
              </a:rPr>
              <a:t>  request supplies.</a:t>
            </a:r>
          </a:p>
        </p:txBody>
      </p:sp>
      <p:sp>
        <p:nvSpPr>
          <p:cNvPr id="9" name="Content Placeholder 8"/>
          <p:cNvSpPr>
            <a:spLocks noGrp="1"/>
          </p:cNvSpPr>
          <p:nvPr>
            <p:ph sz="half" idx="2"/>
          </p:nvPr>
        </p:nvSpPr>
        <p:spPr>
          <a:xfrm>
            <a:off x="6248399" y="1502228"/>
            <a:ext cx="5257801" cy="4687461"/>
          </a:xfrm>
        </p:spPr>
        <p:txBody>
          <a:bodyPr>
            <a:normAutofit/>
          </a:bodyPr>
          <a:lstStyle/>
          <a:p>
            <a:pPr lvl="1"/>
            <a:r>
              <a:rPr lang="en-US" dirty="0">
                <a:latin typeface="Arial" panose="020B0604020202020204" pitchFamily="34" charset="0"/>
                <a:cs typeface="Arial" panose="020B0604020202020204" pitchFamily="34" charset="0"/>
              </a:rPr>
              <a:t>Supervisors </a:t>
            </a:r>
            <a:r>
              <a:rPr lang="en-US" dirty="0">
                <a:solidFill>
                  <a:srgbClr val="FF0000"/>
                </a:solidFill>
                <a:latin typeface="Arial" panose="020B0604020202020204" pitchFamily="34" charset="0"/>
                <a:cs typeface="Arial" panose="020B0604020202020204" pitchFamily="34" charset="0"/>
              </a:rPr>
              <a:t>review</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timesheet </a:t>
            </a:r>
            <a:r>
              <a:rPr lang="en-US" dirty="0">
                <a:latin typeface="Arial" panose="020B0604020202020204" pitchFamily="34" charset="0"/>
                <a:cs typeface="Arial" panose="020B0604020202020204" pitchFamily="34" charset="0"/>
              </a:rPr>
              <a:t>submissions monthly to ensure </a:t>
            </a: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were completed on </a:t>
            </a:r>
            <a:r>
              <a:rPr lang="en-US" dirty="0" smtClean="0">
                <a:latin typeface="Arial" panose="020B0604020202020204" pitchFamily="34" charset="0"/>
                <a:cs typeface="Arial" panose="020B0604020202020204" pitchFamily="34" charset="0"/>
              </a:rPr>
              <a:t>time.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Supervisors </a:t>
            </a:r>
            <a:r>
              <a:rPr lang="en-US" dirty="0">
                <a:solidFill>
                  <a:srgbClr val="FF0000"/>
                </a:solidFill>
                <a:latin typeface="Arial" panose="020B0604020202020204" pitchFamily="34" charset="0"/>
                <a:cs typeface="Arial" panose="020B0604020202020204" pitchFamily="34" charset="0"/>
              </a:rPr>
              <a:t>review</a:t>
            </a:r>
            <a:r>
              <a:rPr lang="en-US" dirty="0">
                <a:latin typeface="Arial" panose="020B0604020202020204" pitchFamily="34" charset="0"/>
                <a:cs typeface="Arial" panose="020B0604020202020204" pitchFamily="34" charset="0"/>
              </a:rPr>
              <a:t> and </a:t>
            </a:r>
            <a:r>
              <a:rPr lang="en-US" dirty="0">
                <a:solidFill>
                  <a:srgbClr val="FF0000"/>
                </a:solidFill>
                <a:latin typeface="Arial" panose="020B0604020202020204" pitchFamily="34" charset="0"/>
                <a:cs typeface="Arial" panose="020B0604020202020204" pitchFamily="34" charset="0"/>
              </a:rPr>
              <a:t>approve</a:t>
            </a:r>
            <a:r>
              <a:rPr lang="en-US" dirty="0">
                <a:latin typeface="Arial" panose="020B0604020202020204" pitchFamily="34" charset="0"/>
                <a:cs typeface="Arial" panose="020B0604020202020204" pitchFamily="34" charset="0"/>
              </a:rPr>
              <a:t> all travel reimbursements for accuracy before submission to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Travel </a:t>
            </a:r>
            <a:r>
              <a:rPr lang="en-US" dirty="0" smtClean="0">
                <a:latin typeface="Arial" panose="020B0604020202020204" pitchFamily="34" charset="0"/>
                <a:cs typeface="Arial" panose="020B0604020202020204" pitchFamily="34" charset="0"/>
              </a:rPr>
              <a:t>Office.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Department </a:t>
            </a:r>
            <a:r>
              <a:rPr lang="en-US" dirty="0" smtClean="0">
                <a:latin typeface="Arial" panose="020B0604020202020204" pitchFamily="34" charset="0"/>
                <a:cs typeface="Arial" panose="020B0604020202020204" pitchFamily="34" charset="0"/>
              </a:rPr>
              <a:t>staff </a:t>
            </a:r>
            <a:r>
              <a:rPr lang="en-US" dirty="0" smtClean="0">
                <a:solidFill>
                  <a:srgbClr val="FF0000"/>
                </a:solidFill>
                <a:latin typeface="Arial" panose="020B0604020202020204" pitchFamily="34" charset="0"/>
                <a:cs typeface="Arial" panose="020B0604020202020204" pitchFamily="34" charset="0"/>
              </a:rPr>
              <a:t>match</a:t>
            </a: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purchase order, invoice and receiving slip before marking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supply as received in 49er </a:t>
            </a:r>
            <a:r>
              <a:rPr lang="en-US" dirty="0" smtClean="0">
                <a:latin typeface="Arial" panose="020B0604020202020204" pitchFamily="34" charset="0"/>
                <a:cs typeface="Arial" panose="020B0604020202020204" pitchFamily="34" charset="0"/>
              </a:rPr>
              <a:t>Mart.</a:t>
            </a:r>
            <a:endParaRPr lang="en-US" dirty="0">
              <a:latin typeface="Arial" panose="020B0604020202020204" pitchFamily="34" charset="0"/>
              <a:cs typeface="Arial" panose="020B0604020202020204" pitchFamily="34" charset="0"/>
            </a:endParaRPr>
          </a:p>
          <a:p>
            <a:endParaRPr lang="en-US" dirty="0"/>
          </a:p>
        </p:txBody>
      </p:sp>
      <p:cxnSp>
        <p:nvCxnSpPr>
          <p:cNvPr id="11" name="Straight Connector 10"/>
          <p:cNvCxnSpPr/>
          <p:nvPr/>
        </p:nvCxnSpPr>
        <p:spPr>
          <a:xfrm>
            <a:off x="5882951" y="247677"/>
            <a:ext cx="0" cy="594201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77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874515"/>
          </a:xfrm>
        </p:spPr>
        <p:txBody>
          <a:bodyPr/>
          <a:lstStyle/>
          <a:p>
            <a:r>
              <a:rPr lang="en-US" dirty="0" smtClean="0"/>
              <a:t>    </a:t>
            </a:r>
            <a:endParaRPr lang="en-US" sz="3600" b="1" dirty="0">
              <a:latin typeface="Arial" panose="020B0604020202020204" pitchFamily="34" charset="0"/>
              <a:cs typeface="Arial" panose="020B0604020202020204" pitchFamily="34" charset="0"/>
            </a:endParaRPr>
          </a:p>
        </p:txBody>
      </p:sp>
      <p:pic>
        <p:nvPicPr>
          <p:cNvPr id="2" name="ubNF9QNEQLA"/>
          <p:cNvPicPr>
            <a:picLocks noGrp="1" noRot="1" noChangeAspect="1"/>
          </p:cNvPicPr>
          <p:nvPr>
            <p:ph sz="half" idx="1"/>
            <a:videoFile r:link="rId1"/>
          </p:nvPr>
        </p:nvPicPr>
        <p:blipFill>
          <a:blip r:embed="rId4"/>
          <a:stretch>
            <a:fillRect/>
          </a:stretch>
        </p:blipFill>
        <p:spPr>
          <a:xfrm>
            <a:off x="1143000" y="627063"/>
            <a:ext cx="9963150" cy="5603875"/>
          </a:xfrm>
          <a:prstGeom prst="rect">
            <a:avLst/>
          </a:prstGeom>
        </p:spPr>
      </p:pic>
    </p:spTree>
    <p:extLst>
      <p:ext uri="{BB962C8B-B14F-4D97-AF65-F5344CB8AC3E}">
        <p14:creationId xmlns:p14="http://schemas.microsoft.com/office/powerpoint/2010/main" val="155167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53339" y="232682"/>
            <a:ext cx="7249885" cy="107721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App State lost $1.9 million to fraud at hands of LA man, indictment </a:t>
            </a:r>
            <a:r>
              <a:rPr lang="en-US" b="1" dirty="0" smtClean="0">
                <a:latin typeface="Arial" panose="020B0604020202020204" pitchFamily="34" charset="0"/>
                <a:cs typeface="Arial" panose="020B0604020202020204" pitchFamily="34" charset="0"/>
              </a:rPr>
              <a:t>alleges</a:t>
            </a:r>
          </a:p>
          <a:p>
            <a:endParaRPr lang="en-US" sz="1400" b="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Excerpt taken from the Winston-Salem Journal Mar 27, 2018</a:t>
            </a:r>
            <a:endParaRPr lang="en-US" sz="1400" i="1" dirty="0">
              <a:latin typeface="Arial" panose="020B0604020202020204" pitchFamily="34" charset="0"/>
              <a:cs typeface="Arial" panose="020B0604020202020204" pitchFamily="34" charset="0"/>
            </a:endParaRPr>
          </a:p>
        </p:txBody>
      </p:sp>
      <p:sp>
        <p:nvSpPr>
          <p:cNvPr id="7" name="TextBox 6"/>
          <p:cNvSpPr txBox="1"/>
          <p:nvPr/>
        </p:nvSpPr>
        <p:spPr>
          <a:xfrm>
            <a:off x="4562669" y="1418835"/>
            <a:ext cx="7231224" cy="504753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 Los Angeles man stole $1.9 million from Appalachian State University by creating a fake company and posing as an employee of a construction company the university hired to construct a health sciences building, federal prosecutors said in indictments unsealed Friday</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According </a:t>
            </a:r>
            <a:r>
              <a:rPr lang="en-US" sz="1400" dirty="0">
                <a:latin typeface="Arial" panose="020B0604020202020204" pitchFamily="34" charset="0"/>
                <a:cs typeface="Arial" panose="020B0604020202020204" pitchFamily="34" charset="0"/>
              </a:rPr>
              <a:t>to indictments and other court documents, federal prosecutors say </a:t>
            </a:r>
            <a:r>
              <a:rPr lang="en-US" sz="1400" dirty="0" smtClean="0">
                <a:latin typeface="Arial" panose="020B0604020202020204" pitchFamily="34" charset="0"/>
                <a:cs typeface="Arial" panose="020B0604020202020204" pitchFamily="34" charset="0"/>
              </a:rPr>
              <a:t>Ho Shin Lee </a:t>
            </a:r>
            <a:r>
              <a:rPr lang="en-US" sz="1400" dirty="0">
                <a:latin typeface="Arial" panose="020B0604020202020204" pitchFamily="34" charset="0"/>
                <a:cs typeface="Arial" panose="020B0604020202020204" pitchFamily="34" charset="0"/>
              </a:rPr>
              <a:t>registered a company called Royce Hub Trading Inc., as a corporation in California on Nov. 18, 2016. He described himself as chief executive, chief financial officer and secretary of the company and said that the company was in the business of “general merchandise.” Then on Nov. 23, 2016, Lee used a $100 check to open up a bank account for Royce Hub Trading at JP Morgan Chase. Lee told the bank that he was the president of Royce Hub Trading and the sole account holder, court documents said</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Appalachian State University hired Charlotte construction company Rodgers Builders to build a new health sciences building on the campus. The construction company filed a form on Oct. 14, 2016, with the school to enable wire transfers and direct deposits.</a:t>
            </a:r>
          </a:p>
          <a:p>
            <a:r>
              <a:rPr lang="en-US" sz="1400" dirty="0">
                <a:latin typeface="Arial" panose="020B0604020202020204" pitchFamily="34" charset="0"/>
                <a:cs typeface="Arial" panose="020B0604020202020204" pitchFamily="34" charset="0"/>
              </a:rPr>
              <a:t>On Dec. 2, 2016, an employee at the university received an email from someone claiming to be a controller for Rodgers Builders. The email address was fake, federal prosecutors said. The email contained a direct deposit form and instructions to change banking information that Rodgers Builders had previously submitted.</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change would result in redirecting any money the university sent to Lee’s newly-created bank account, federal prosecutors said.</a:t>
            </a:r>
          </a:p>
        </p:txBody>
      </p:sp>
      <p:pic>
        <p:nvPicPr>
          <p:cNvPr id="9" name="Picture 3" descr="Appalachian Sta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09" y="373224"/>
            <a:ext cx="4043201" cy="596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80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4567" y="372788"/>
            <a:ext cx="6264069" cy="6055858"/>
          </a:xfrm>
        </p:spPr>
        <p:txBody>
          <a:bodyPr>
            <a:normAutofit/>
          </a:bodyPr>
          <a:lstStyle/>
          <a:p>
            <a:pPr marL="0" lvl="0" indent="0" eaLnBrk="0" fontAlgn="base" hangingPunct="0">
              <a:lnSpc>
                <a:spcPct val="100000"/>
              </a:lnSpc>
              <a:spcBef>
                <a:spcPct val="0"/>
              </a:spcBef>
              <a:spcAft>
                <a:spcPct val="0"/>
              </a:spcAft>
              <a:buNone/>
            </a:pPr>
            <a:r>
              <a:rPr lang="en-US" altLang="en-US" sz="1800" dirty="0">
                <a:solidFill>
                  <a:srgbClr val="444444"/>
                </a:solidFill>
                <a:latin typeface="Arial" panose="020B0604020202020204" pitchFamily="34" charset="0"/>
                <a:cs typeface="Arial" panose="020B0604020202020204" pitchFamily="34" charset="0"/>
              </a:rPr>
              <a:t>And that’s what happened on Dec. 8, 2016, when the university sent a wire transfer payment of $1.96 million to what officials thought was Rodgers Builders but was really Lee, federal prosecutors allege</a:t>
            </a:r>
            <a:r>
              <a:rPr lang="en-US" altLang="en-US" sz="1800" dirty="0" smtClean="0">
                <a:solidFill>
                  <a:srgbClr val="444444"/>
                </a:solidFill>
                <a:latin typeface="Arial" panose="020B0604020202020204" pitchFamily="34" charset="0"/>
                <a:cs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sz="18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1800" dirty="0">
                <a:solidFill>
                  <a:srgbClr val="444444"/>
                </a:solidFill>
                <a:latin typeface="Arial" panose="020B0604020202020204" pitchFamily="34" charset="0"/>
                <a:cs typeface="Arial" panose="020B0604020202020204" pitchFamily="34" charset="0"/>
              </a:rPr>
              <a:t>Lee received the funds on Dec. 12, 2016, and transferred the funds through a series of different financial transactions between Dec. 14-19, 2016, according to the indictments. Lee created two more accounts at separate banks in Los Angeles for Royce Hub Trading Inc</a:t>
            </a:r>
            <a:r>
              <a:rPr lang="en-US" altLang="en-US" sz="1800" dirty="0" smtClean="0">
                <a:solidFill>
                  <a:srgbClr val="444444"/>
                </a:solidFill>
                <a:latin typeface="Arial" panose="020B0604020202020204" pitchFamily="34" charset="0"/>
                <a:cs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sz="18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1800" dirty="0">
                <a:solidFill>
                  <a:srgbClr val="444444"/>
                </a:solidFill>
                <a:latin typeface="Arial" panose="020B0604020202020204" pitchFamily="34" charset="0"/>
                <a:cs typeface="Arial" panose="020B0604020202020204" pitchFamily="34" charset="0"/>
              </a:rPr>
              <a:t>Federal prosecutors said Lee made these financial transactions to “conceal, in whole and in part, the nature, location, source, ownership, and control of the fraud proceeds,” indictments allege</a:t>
            </a:r>
            <a:r>
              <a:rPr lang="en-US" altLang="en-US" sz="1800" dirty="0" smtClean="0">
                <a:solidFill>
                  <a:srgbClr val="444444"/>
                </a:solidFill>
                <a:latin typeface="Arial" panose="020B0604020202020204" pitchFamily="34" charset="0"/>
                <a:cs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dirty="0"/>
          </a:p>
        </p:txBody>
      </p:sp>
      <p:sp>
        <p:nvSpPr>
          <p:cNvPr id="4" name="Rectangle 1"/>
          <p:cNvSpPr>
            <a:spLocks noChangeArrowheads="1"/>
          </p:cNvSpPr>
          <p:nvPr/>
        </p:nvSpPr>
        <p:spPr bwMode="auto">
          <a:xfrm>
            <a:off x="0" y="-945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Content Placeholder 4" descr="Image result for university construction">
            <a:hlinkClick r:id="rId2" tgtFrame="&quot;_blank&quo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34184" y="372788"/>
            <a:ext cx="4256312" cy="5944182"/>
          </a:xfrm>
          <a:prstGeom prst="rect">
            <a:avLst/>
          </a:prstGeom>
          <a:noFill/>
          <a:ln>
            <a:noFill/>
          </a:ln>
        </p:spPr>
      </p:pic>
    </p:spTree>
    <p:extLst>
      <p:ext uri="{BB962C8B-B14F-4D97-AF65-F5344CB8AC3E}">
        <p14:creationId xmlns:p14="http://schemas.microsoft.com/office/powerpoint/2010/main" val="2183276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3558" y="640636"/>
            <a:ext cx="5598369" cy="5218987"/>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Ho </a:t>
            </a:r>
            <a:r>
              <a:rPr lang="en-US" sz="2000" dirty="0">
                <a:latin typeface="Arial" panose="020B0604020202020204" pitchFamily="34" charset="0"/>
                <a:cs typeface="Arial" panose="020B0604020202020204" pitchFamily="34" charset="0"/>
              </a:rPr>
              <a:t>Shin Lee, 31, of Los Angeles, Calif., was indicted by a federal grand jury in Charlotte on 14 counts of money laundering, according to a news release from the U.S. Attorney’s Office in the Western District of North Carolina</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Lee is facing a maximum of 20 years in prison and a $500,000 fine for each of the 14 </a:t>
            </a:r>
            <a:r>
              <a:rPr lang="en-US" sz="2000" dirty="0" smtClean="0">
                <a:latin typeface="Arial" panose="020B0604020202020204" pitchFamily="34" charset="0"/>
                <a:cs typeface="Arial" panose="020B0604020202020204" pitchFamily="34" charset="0"/>
              </a:rPr>
              <a:t>counts.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Appalachian State University </a:t>
            </a:r>
            <a:r>
              <a:rPr lang="en-US" sz="2000" dirty="0">
                <a:solidFill>
                  <a:srgbClr val="0000FF"/>
                </a:solidFill>
                <a:latin typeface="Arial" panose="020B0604020202020204" pitchFamily="34" charset="0"/>
                <a:cs typeface="Arial" panose="020B0604020202020204" pitchFamily="34" charset="0"/>
              </a:rPr>
              <a:t>got back $1.54 million through civil forfeiture proceedings </a:t>
            </a:r>
            <a:r>
              <a:rPr lang="en-US" sz="2000" dirty="0" smtClean="0">
                <a:latin typeface="Arial" panose="020B0604020202020204" pitchFamily="34" charset="0"/>
                <a:cs typeface="Arial" panose="020B0604020202020204" pitchFamily="34" charset="0"/>
              </a:rPr>
              <a:t>against </a:t>
            </a:r>
            <a:r>
              <a:rPr lang="en-US" sz="2000" dirty="0">
                <a:latin typeface="Arial" panose="020B0604020202020204" pitchFamily="34" charset="0"/>
                <a:cs typeface="Arial" panose="020B0604020202020204" pitchFamily="34" charset="0"/>
              </a:rPr>
              <a:t>bank accounts that Lee is alleged to have set up to launder the money. </a:t>
            </a:r>
            <a:endParaRPr lang="en-US" dirty="0"/>
          </a:p>
        </p:txBody>
      </p:sp>
      <p:sp>
        <p:nvSpPr>
          <p:cNvPr id="4" name="Rectangle 1"/>
          <p:cNvSpPr>
            <a:spLocks noChangeArrowheads="1"/>
          </p:cNvSpPr>
          <p:nvPr/>
        </p:nvSpPr>
        <p:spPr bwMode="auto">
          <a:xfrm>
            <a:off x="0" y="-945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Image result for jail b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75" y="712832"/>
            <a:ext cx="5450019" cy="507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34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Community Association Law Blog: May 20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7843" y="249222"/>
            <a:ext cx="6643396" cy="1831505"/>
          </a:xfrm>
        </p:spPr>
      </p:pic>
      <p:sp>
        <p:nvSpPr>
          <p:cNvPr id="2" name="TextBox 1"/>
          <p:cNvSpPr txBox="1"/>
          <p:nvPr/>
        </p:nvSpPr>
        <p:spPr>
          <a:xfrm>
            <a:off x="2402378" y="2152996"/>
            <a:ext cx="7689273" cy="3108543"/>
          </a:xfrm>
          <a:prstGeom prst="rect">
            <a:avLst/>
          </a:prstGeom>
          <a:noFill/>
        </p:spPr>
        <p:txBody>
          <a:bodyPr wrap="square" rtlCol="0">
            <a:spAutoFit/>
          </a:bodyPr>
          <a:lstStyle/>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Loss of funds due to unconfirmed changes made to the vendor’s direct deposit bank account information</a:t>
            </a: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Reputational damage from the negative publicity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17594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838200" y="2220686"/>
            <a:ext cx="10515600" cy="3956276"/>
          </a:xfrm>
        </p:spPr>
        <p:txBody>
          <a:bodyPr>
            <a:normAutofit/>
          </a:bodyPr>
          <a:lstStyle/>
          <a:p>
            <a:r>
              <a:rPr lang="en-US" sz="2400" dirty="0" smtClean="0">
                <a:latin typeface="Arial" panose="020B0604020202020204" pitchFamily="34" charset="0"/>
                <a:cs typeface="Arial" panose="020B0604020202020204" pitchFamily="34" charset="0"/>
              </a:rPr>
              <a:t>Verify the direct deposit bank account change with the vendor.</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Validate that the employee worked for the vendor.  </a:t>
            </a: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The genuine company’s web address was rodgersbuilders.com, but the email used in the scheme was sent from </a:t>
            </a:r>
            <a:r>
              <a:rPr lang="en-US" u="sng" dirty="0">
                <a:solidFill>
                  <a:srgbClr val="0000FF"/>
                </a:solidFill>
                <a:latin typeface="Arial" panose="020B0604020202020204" pitchFamily="34" charset="0"/>
                <a:cs typeface="Arial" panose="020B0604020202020204" pitchFamily="34" charset="0"/>
              </a:rPr>
              <a:t>accounts@rodgersbuildersinc.com</a:t>
            </a:r>
            <a:r>
              <a:rPr lang="en-US" dirty="0" smtClean="0">
                <a:latin typeface="Arial" panose="020B0604020202020204" pitchFamily="34" charset="0"/>
                <a:cs typeface="Arial" panose="020B0604020202020204" pitchFamily="34" charset="0"/>
              </a:rPr>
              <a:t>.</a:t>
            </a:r>
          </a:p>
          <a:p>
            <a:pPr lvl="1">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Require that a lien waiver be submitted at the same time as the payment request.</a:t>
            </a:r>
            <a:endParaRPr lang="en-US" sz="2400" dirty="0">
              <a:latin typeface="Arial" panose="020B0604020202020204" pitchFamily="34" charset="0"/>
              <a:cs typeface="Arial" panose="020B0604020202020204" pitchFamily="34" charset="0"/>
            </a:endParaRPr>
          </a:p>
        </p:txBody>
      </p:sp>
      <p:pic>
        <p:nvPicPr>
          <p:cNvPr id="5" name="Picture 4" descr="Image result for controls">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0220" y="578498"/>
            <a:ext cx="8574833" cy="1399591"/>
          </a:xfrm>
          <a:prstGeom prst="rect">
            <a:avLst/>
          </a:prstGeom>
          <a:noFill/>
          <a:ln>
            <a:noFill/>
          </a:ln>
        </p:spPr>
      </p:pic>
    </p:spTree>
    <p:extLst>
      <p:ext uri="{BB962C8B-B14F-4D97-AF65-F5344CB8AC3E}">
        <p14:creationId xmlns:p14="http://schemas.microsoft.com/office/powerpoint/2010/main" val="365278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838200" y="2220686"/>
            <a:ext cx="10515600" cy="3956276"/>
          </a:xfrm>
        </p:spPr>
        <p:txBody>
          <a:bodyPr>
            <a:normAutofit lnSpcReduction="10000"/>
          </a:bodyPr>
          <a:lstStyle/>
          <a:p>
            <a:pPr marL="0" indent="0">
              <a:buNone/>
            </a:pPr>
            <a:r>
              <a:rPr lang="en-US" dirty="0" smtClean="0"/>
              <a:t>Based upon fraud alerts, Accounts Payable (AP) have enacted “best practices” related to direct deposits as of April 17, 2017. Below is a list of changes:</a:t>
            </a:r>
          </a:p>
          <a:p>
            <a:pPr marL="514350" indent="-514350">
              <a:buFont typeface="+mj-lt"/>
              <a:buAutoNum type="arabicPeriod"/>
            </a:pPr>
            <a:r>
              <a:rPr lang="en-US" dirty="0" smtClean="0"/>
              <a:t>All direct deposit changes for vendors must be done using the Direct Deposit Vendor Authorization Form.</a:t>
            </a:r>
          </a:p>
          <a:p>
            <a:pPr marL="514350" indent="-514350">
              <a:buFont typeface="+mj-lt"/>
              <a:buAutoNum type="arabicPeriod"/>
            </a:pPr>
            <a:r>
              <a:rPr lang="en-US" dirty="0" smtClean="0"/>
              <a:t>Once the form is received with the changing banking information, Accounts Payable will contact the company to verify the validity of the change.  The contact information to reach the company must come from preexisting contact information in Banner and not from the change forms received.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224" y="0"/>
            <a:ext cx="9742206" cy="1866900"/>
          </a:xfrm>
          <a:prstGeom prst="rect">
            <a:avLst/>
          </a:prstGeom>
        </p:spPr>
      </p:pic>
      <p:pic>
        <p:nvPicPr>
          <p:cNvPr id="4" name="Picture 3"/>
          <p:cNvPicPr>
            <a:picLocks noChangeAspect="1"/>
          </p:cNvPicPr>
          <p:nvPr/>
        </p:nvPicPr>
        <p:blipFill>
          <a:blip r:embed="rId3"/>
          <a:stretch>
            <a:fillRect/>
          </a:stretch>
        </p:blipFill>
        <p:spPr>
          <a:xfrm>
            <a:off x="4088405" y="1577068"/>
            <a:ext cx="3228975" cy="466725"/>
          </a:xfrm>
          <a:prstGeom prst="rect">
            <a:avLst/>
          </a:prstGeom>
        </p:spPr>
      </p:pic>
    </p:spTree>
    <p:extLst>
      <p:ext uri="{BB962C8B-B14F-4D97-AF65-F5344CB8AC3E}">
        <p14:creationId xmlns:p14="http://schemas.microsoft.com/office/powerpoint/2010/main" val="385049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800098"/>
            <a:ext cx="7024744" cy="1143000"/>
          </a:xfrm>
        </p:spPr>
        <p:txBody>
          <a:bodyPr>
            <a:normAutofit/>
          </a:bodyPr>
          <a:lstStyle/>
          <a:p>
            <a:r>
              <a:rPr lang="en-US" sz="4800" b="1" dirty="0">
                <a:latin typeface="Arial" panose="020B0604020202020204" pitchFamily="34" charset="0"/>
                <a:cs typeface="Arial" panose="020B0604020202020204" pitchFamily="34" charset="0"/>
              </a:rPr>
              <a:t>Housekeeping:</a:t>
            </a:r>
          </a:p>
        </p:txBody>
      </p:sp>
      <p:sp>
        <p:nvSpPr>
          <p:cNvPr id="3" name="Content Placeholder 2"/>
          <p:cNvSpPr>
            <a:spLocks noGrp="1"/>
          </p:cNvSpPr>
          <p:nvPr>
            <p:ph idx="1"/>
          </p:nvPr>
        </p:nvSpPr>
        <p:spPr>
          <a:xfrm>
            <a:off x="2072508" y="2167806"/>
            <a:ext cx="7010400" cy="3810000"/>
          </a:xfrm>
        </p:spPr>
        <p:txBody>
          <a:bodyPr>
            <a:normAutofit/>
          </a:bodyPr>
          <a:lstStyle/>
          <a:p>
            <a:r>
              <a:rPr lang="en-US" sz="3200" dirty="0">
                <a:latin typeface="Arial" panose="020B0604020202020204" pitchFamily="34" charset="0"/>
                <a:cs typeface="Arial" panose="020B0604020202020204" pitchFamily="34" charset="0"/>
              </a:rPr>
              <a:t>Please silence your cell phones</a:t>
            </a:r>
          </a:p>
          <a:p>
            <a:r>
              <a:rPr lang="en-US" sz="3200" dirty="0">
                <a:latin typeface="Arial" panose="020B0604020202020204" pitchFamily="34" charset="0"/>
                <a:cs typeface="Arial" panose="020B0604020202020204" pitchFamily="34" charset="0"/>
              </a:rPr>
              <a:t>Take notes – share ideas!</a:t>
            </a:r>
          </a:p>
          <a:p>
            <a:r>
              <a:rPr lang="en-US" sz="3200" dirty="0">
                <a:latin typeface="Arial" panose="020B0604020202020204" pitchFamily="34" charset="0"/>
                <a:cs typeface="Arial" panose="020B0604020202020204" pitchFamily="34" charset="0"/>
              </a:rPr>
              <a:t>Feel free to ask questions throughout the presentation.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7645">
            <a:off x="9033366" y="324730"/>
            <a:ext cx="1199794" cy="22661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2031" y="3149566"/>
            <a:ext cx="1701588" cy="2304762"/>
          </a:xfrm>
          <a:prstGeom prst="rect">
            <a:avLst/>
          </a:prstGeom>
        </p:spPr>
      </p:pic>
    </p:spTree>
    <p:extLst>
      <p:ext uri="{BB962C8B-B14F-4D97-AF65-F5344CB8AC3E}">
        <p14:creationId xmlns:p14="http://schemas.microsoft.com/office/powerpoint/2010/main" val="36532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94514" y="648393"/>
            <a:ext cx="6259286" cy="5528569"/>
          </a:xfrm>
        </p:spPr>
        <p:txBody>
          <a:bodyPr>
            <a:normAutofit fontScale="92500" lnSpcReduction="20000"/>
          </a:bodyPr>
          <a:lstStyle/>
          <a:p>
            <a:pPr marL="0" indent="0">
              <a:buNone/>
            </a:pPr>
            <a:r>
              <a:rPr lang="en-US" sz="2600" i="1" dirty="0" smtClean="0">
                <a:latin typeface="Arial" panose="020B0604020202020204" pitchFamily="34" charset="0"/>
                <a:cs typeface="Arial" panose="020B0604020202020204" pitchFamily="34" charset="0"/>
              </a:rPr>
              <a:t>Definition of Phishing: Identity theft scam that allows an individual to gain access to sensitive or personal business information that can be used to steal identities, monies, and more.</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In August 2018, North Carolina A&amp;T and Elon reported that they were hit with a phishing email scam.</a:t>
            </a:r>
          </a:p>
          <a:p>
            <a:r>
              <a:rPr lang="en-US" sz="2400" dirty="0" smtClean="0">
                <a:latin typeface="Arial" panose="020B0604020202020204" pitchFamily="34" charset="0"/>
                <a:cs typeface="Arial" panose="020B0604020202020204" pitchFamily="34" charset="0"/>
              </a:rPr>
              <a:t>The hacker obtained access to campus email addresses and sent an email to the payroll office to change a direct deposit account to a cash card based in California.</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Additional impacts:</a:t>
            </a:r>
          </a:p>
          <a:p>
            <a:r>
              <a:rPr lang="en-US" sz="2000" dirty="0" smtClean="0">
                <a:latin typeface="Arial" panose="020B0604020202020204" pitchFamily="34" charset="0"/>
                <a:cs typeface="Arial" panose="020B0604020202020204" pitchFamily="34" charset="0"/>
              </a:rPr>
              <a:t>Hacker deleted access to the employee’s paystub.</a:t>
            </a:r>
          </a:p>
          <a:p>
            <a:r>
              <a:rPr lang="en-US" sz="2000" dirty="0" smtClean="0">
                <a:latin typeface="Arial" panose="020B0604020202020204" pitchFamily="34" charset="0"/>
                <a:cs typeface="Arial" panose="020B0604020202020204" pitchFamily="34" charset="0"/>
              </a:rPr>
              <a:t>One other employee’s paystub was deleted, but their salary payment wasn’t re-routed.  </a:t>
            </a:r>
            <a:endParaRPr lang="en-US" sz="2000" dirty="0">
              <a:latin typeface="Arial" panose="020B0604020202020204" pitchFamily="34" charset="0"/>
              <a:cs typeface="Arial" panose="020B0604020202020204" pitchFamily="34" charset="0"/>
            </a:endParaRPr>
          </a:p>
        </p:txBody>
      </p:sp>
      <p:pic>
        <p:nvPicPr>
          <p:cNvPr id="6" name="Picture 5" descr="Image result for phishin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4622" y="503853"/>
            <a:ext cx="4723014" cy="5673109"/>
          </a:xfrm>
          <a:prstGeom prst="rect">
            <a:avLst/>
          </a:prstGeom>
          <a:noFill/>
          <a:ln>
            <a:noFill/>
          </a:ln>
        </p:spPr>
      </p:pic>
    </p:spTree>
    <p:extLst>
      <p:ext uri="{BB962C8B-B14F-4D97-AF65-F5344CB8AC3E}">
        <p14:creationId xmlns:p14="http://schemas.microsoft.com/office/powerpoint/2010/main" val="3408222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Community Association Law Blog: May 20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7843" y="249222"/>
            <a:ext cx="6643396" cy="1831505"/>
          </a:xfrm>
        </p:spPr>
      </p:pic>
      <p:pic>
        <p:nvPicPr>
          <p:cNvPr id="3" name="Content Placeholder 5" descr="The Community Association Law Blog: May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243" y="401622"/>
            <a:ext cx="6643396" cy="1831505"/>
          </a:xfrm>
          <a:prstGeom prst="rect">
            <a:avLst/>
          </a:prstGeom>
        </p:spPr>
      </p:pic>
      <p:sp>
        <p:nvSpPr>
          <p:cNvPr id="5" name="TextBox 4"/>
          <p:cNvSpPr txBox="1"/>
          <p:nvPr/>
        </p:nvSpPr>
        <p:spPr>
          <a:xfrm>
            <a:off x="2226733" y="2438400"/>
            <a:ext cx="8754534" cy="3600986"/>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Financial losses due to diverted funds and/or equipment failure.</a:t>
            </a: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Resource losses resulting from staff members losing valuable time to fix the damage.</a:t>
            </a: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Reputational damage from the negative publicity.</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42640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838200" y="2593571"/>
            <a:ext cx="10515600" cy="3583390"/>
          </a:xfrm>
        </p:spPr>
        <p:txBody>
          <a:bodyPr/>
          <a:lstStyle/>
          <a:p>
            <a:r>
              <a:rPr lang="en-US" dirty="0" smtClean="0">
                <a:latin typeface="Arial" panose="020B0604020202020204" pitchFamily="34" charset="0"/>
                <a:cs typeface="Arial" panose="020B0604020202020204" pitchFamily="34" charset="0"/>
              </a:rPr>
              <a:t>Employee education and training.  Never click on links in an email-always type the address directly into the address bar.</a:t>
            </a:r>
          </a:p>
          <a:p>
            <a:r>
              <a:rPr lang="en-US" dirty="0">
                <a:latin typeface="Arial" panose="020B0604020202020204" pitchFamily="34" charset="0"/>
                <a:cs typeface="Arial" panose="020B0604020202020204" pitchFamily="34" charset="0"/>
              </a:rPr>
              <a:t>Use hard to guess passwords </a:t>
            </a:r>
            <a:r>
              <a:rPr lang="en-US" dirty="0" smtClean="0">
                <a:latin typeface="Arial" panose="020B0604020202020204" pitchFamily="34" charset="0"/>
                <a:cs typeface="Arial" panose="020B0604020202020204" pitchFamily="34" charset="0"/>
              </a:rPr>
              <a:t>(short phrases) and </a:t>
            </a:r>
            <a:r>
              <a:rPr lang="en-US" dirty="0">
                <a:latin typeface="Arial" panose="020B0604020202020204" pitchFamily="34" charset="0"/>
                <a:cs typeface="Arial" panose="020B0604020202020204" pitchFamily="34" charset="0"/>
              </a:rPr>
              <a:t>change them frequently. Treat them like the keys to the kingdom.</a:t>
            </a:r>
          </a:p>
          <a:p>
            <a:r>
              <a:rPr lang="en-US" dirty="0" smtClean="0">
                <a:latin typeface="Arial" panose="020B0604020202020204" pitchFamily="34" charset="0"/>
                <a:cs typeface="Arial" panose="020B0604020202020204" pitchFamily="34" charset="0"/>
              </a:rPr>
              <a:t>Keep systems current with the latest security patches and updates.</a:t>
            </a:r>
          </a:p>
          <a:p>
            <a:r>
              <a:rPr lang="en-US" dirty="0" smtClean="0">
                <a:latin typeface="Arial" panose="020B0604020202020204" pitchFamily="34" charset="0"/>
                <a:cs typeface="Arial" panose="020B0604020202020204" pitchFamily="34" charset="0"/>
              </a:rPr>
              <a:t>Install antivirus software, updates, and monitor the results.</a:t>
            </a:r>
          </a:p>
          <a:p>
            <a:endParaRPr lang="en-US" dirty="0"/>
          </a:p>
        </p:txBody>
      </p:sp>
      <p:pic>
        <p:nvPicPr>
          <p:cNvPr id="5" name="Picture 4" descr="Image result for controls">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80343" y="578498"/>
            <a:ext cx="8574833" cy="1399591"/>
          </a:xfrm>
          <a:prstGeom prst="rect">
            <a:avLst/>
          </a:prstGeom>
          <a:noFill/>
          <a:ln>
            <a:noFill/>
          </a:ln>
        </p:spPr>
      </p:pic>
    </p:spTree>
    <p:extLst>
      <p:ext uri="{BB962C8B-B14F-4D97-AF65-F5344CB8AC3E}">
        <p14:creationId xmlns:p14="http://schemas.microsoft.com/office/powerpoint/2010/main" val="308850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761288" y="2136450"/>
            <a:ext cx="10515600" cy="4580544"/>
          </a:xfrm>
        </p:spPr>
        <p:txBody>
          <a:bodyPr>
            <a:noAutofit/>
          </a:bodyPr>
          <a:lstStyle/>
          <a:p>
            <a:r>
              <a:rPr lang="en-US" sz="2400" dirty="0" smtClean="0">
                <a:latin typeface="Arial" panose="020B0604020202020204" pitchFamily="34" charset="0"/>
                <a:cs typeface="Arial" panose="020B0604020202020204" pitchFamily="34" charset="0"/>
              </a:rPr>
              <a:t>The university’s online Security Awareness training program</a:t>
            </a: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Training includes several videos.</a:t>
            </a: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Employees are encouraged to complete the </a:t>
            </a:r>
            <a:r>
              <a:rPr lang="en-US" u="sng" dirty="0" smtClean="0">
                <a:latin typeface="Arial" panose="020B0604020202020204" pitchFamily="34" charset="0"/>
                <a:cs typeface="Arial" panose="020B0604020202020204" pitchFamily="34" charset="0"/>
              </a:rPr>
              <a:t>Security Awareness Training </a:t>
            </a:r>
            <a:r>
              <a:rPr lang="en-US" dirty="0" smtClean="0">
                <a:latin typeface="Arial" panose="020B0604020202020204" pitchFamily="34" charset="0"/>
                <a:cs typeface="Arial" panose="020B0604020202020204" pitchFamily="34" charset="0"/>
              </a:rPr>
              <a:t>module in Canvas.</a:t>
            </a:r>
          </a:p>
          <a:p>
            <a:pPr lvl="1">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DUO two-factor authentication </a:t>
            </a:r>
            <a:r>
              <a:rPr lang="en-US" sz="2400" dirty="0" smtClean="0">
                <a:solidFill>
                  <a:srgbClr val="0000FF"/>
                </a:solidFill>
                <a:latin typeface="Arial" panose="020B0604020202020204" pitchFamily="34" charset="0"/>
                <a:cs typeface="Arial" panose="020B0604020202020204" pitchFamily="34" charset="0"/>
              </a:rPr>
              <a:t>(Required for university employees in early 2019)</a:t>
            </a: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Adds an extra layer of protection to your NinerNET account by requiring two factors to verify your identity.</a:t>
            </a: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Effective method for preventing unauthorized access to many university systems including Gmail, my.uncc, Banner, Dropbox, Kronos, and Canvas.</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12" y="-25638"/>
            <a:ext cx="9725113" cy="1962150"/>
          </a:xfrm>
          <a:prstGeom prst="rect">
            <a:avLst/>
          </a:prstGeom>
        </p:spPr>
      </p:pic>
      <p:pic>
        <p:nvPicPr>
          <p:cNvPr id="3" name="Picture 2"/>
          <p:cNvPicPr>
            <a:picLocks noChangeAspect="1"/>
          </p:cNvPicPr>
          <p:nvPr/>
        </p:nvPicPr>
        <p:blipFill>
          <a:blip r:embed="rId3"/>
          <a:stretch>
            <a:fillRect/>
          </a:stretch>
        </p:blipFill>
        <p:spPr>
          <a:xfrm>
            <a:off x="4045677" y="1640704"/>
            <a:ext cx="3228975" cy="466725"/>
          </a:xfrm>
          <a:prstGeom prst="rect">
            <a:avLst/>
          </a:prstGeom>
        </p:spPr>
      </p:pic>
    </p:spTree>
    <p:extLst>
      <p:ext uri="{BB962C8B-B14F-4D97-AF65-F5344CB8AC3E}">
        <p14:creationId xmlns:p14="http://schemas.microsoft.com/office/powerpoint/2010/main" val="156198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0276" y="264742"/>
            <a:ext cx="5012576" cy="882415"/>
          </a:xfrm>
        </p:spPr>
      </p:pic>
      <p:sp>
        <p:nvSpPr>
          <p:cNvPr id="5" name="TextBox 4"/>
          <p:cNvSpPr txBox="1"/>
          <p:nvPr/>
        </p:nvSpPr>
        <p:spPr>
          <a:xfrm>
            <a:off x="631769" y="1420246"/>
            <a:ext cx="10922924" cy="5262979"/>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FBI Warns of Phishing Fraud Schemes Targeting Universities and their Students:</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As of May 2017, financial losses to higher education institutions have approached one million dollars in some recent incidents.</a:t>
            </a:r>
          </a:p>
          <a:p>
            <a:endParaRPr lang="en-US" sz="1600" dirty="0">
              <a:latin typeface="Arial" panose="020B0604020202020204" pitchFamily="34" charset="0"/>
              <a:cs typeface="Arial" panose="020B0604020202020204" pitchFamily="34" charset="0"/>
            </a:endParaRPr>
          </a:p>
          <a:p>
            <a:r>
              <a:rPr lang="en-US" sz="1600" b="1" u="sng" dirty="0" smtClean="0">
                <a:latin typeface="Arial" panose="020B0604020202020204" pitchFamily="34" charset="0"/>
                <a:cs typeface="Arial" panose="020B0604020202020204" pitchFamily="34" charset="0"/>
              </a:rPr>
              <a:t>Common Schemes</a:t>
            </a:r>
          </a:p>
          <a:p>
            <a:endParaRPr lang="en-US" sz="16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Vendor Bank Account Scams</a:t>
            </a:r>
          </a:p>
          <a:p>
            <a:pPr marL="800100" lvl="1" indent="-342900">
              <a:buFont typeface="Courier New" panose="02070309020205020404" pitchFamily="49" charset="0"/>
              <a:buChar char="o"/>
            </a:pPr>
            <a:r>
              <a:rPr lang="en-US" sz="1600" dirty="0" smtClean="0">
                <a:latin typeface="Arial" panose="020B0604020202020204" pitchFamily="34" charset="0"/>
                <a:cs typeface="Arial" panose="020B0604020202020204" pitchFamily="34" charset="0"/>
              </a:rPr>
              <a:t>Scammers spoof the actual email address of the vendor company.</a:t>
            </a:r>
          </a:p>
          <a:p>
            <a:pPr marL="800100" lvl="1" indent="-342900">
              <a:buFont typeface="Courier New" panose="02070309020205020404" pitchFamily="49" charset="0"/>
              <a:buChar char="o"/>
            </a:pPr>
            <a:r>
              <a:rPr lang="en-US" sz="1600" dirty="0" smtClean="0">
                <a:latin typeface="Arial" panose="020B0604020202020204" pitchFamily="34" charset="0"/>
                <a:cs typeface="Arial" panose="020B0604020202020204" pitchFamily="34" charset="0"/>
              </a:rPr>
              <a:t>Pose as a vendor on a project (i.e. construction) and direct emails to the university’s accounting office with bank account changes for future payments.</a:t>
            </a:r>
          </a:p>
          <a:p>
            <a:pPr marL="800100" lvl="1" indent="-342900">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W-2 Scams</a:t>
            </a:r>
          </a:p>
          <a:p>
            <a:pPr marL="800100" lvl="1" indent="-342900">
              <a:buFont typeface="Courier New" panose="02070309020205020404" pitchFamily="49" charset="0"/>
              <a:buChar char="o"/>
            </a:pPr>
            <a:r>
              <a:rPr lang="en-US" sz="1600" dirty="0" smtClean="0">
                <a:latin typeface="Arial" panose="020B0604020202020204" pitchFamily="34" charset="0"/>
                <a:cs typeface="Arial" panose="020B0604020202020204" pitchFamily="34" charset="0"/>
              </a:rPr>
              <a:t>Scammers pose as high level executives (such as the university president) when requesting W-2 information from payroll employees.</a:t>
            </a:r>
          </a:p>
          <a:p>
            <a:pPr marL="800100" lvl="1" indent="-342900">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Payroll Schemes</a:t>
            </a:r>
          </a:p>
          <a:p>
            <a:pPr marL="800100" lvl="1" indent="-342900">
              <a:buFont typeface="Courier New" panose="02070309020205020404" pitchFamily="49" charset="0"/>
              <a:buChar char="o"/>
            </a:pPr>
            <a:r>
              <a:rPr lang="en-US" sz="1600" dirty="0" smtClean="0">
                <a:latin typeface="Arial" panose="020B0604020202020204" pitchFamily="34" charset="0"/>
                <a:cs typeface="Arial" panose="020B0604020202020204" pitchFamily="34" charset="0"/>
              </a:rPr>
              <a:t>Scammer purports to be a university executive and sends a spoofing e-mail with a PDF attachment.  Upon opening the PDF, the user is prompted to enter log-in credentials.</a:t>
            </a:r>
          </a:p>
          <a:p>
            <a:pPr marL="800100" lvl="1" indent="-342900">
              <a:buFont typeface="Courier New" panose="02070309020205020404" pitchFamily="49" charset="0"/>
              <a:buChar char="o"/>
            </a:pPr>
            <a:r>
              <a:rPr lang="en-US" sz="1600" dirty="0" smtClean="0">
                <a:latin typeface="Arial" panose="020B0604020202020204" pitchFamily="34" charset="0"/>
                <a:cs typeface="Arial" panose="020B0604020202020204" pitchFamily="34" charset="0"/>
              </a:rPr>
              <a:t>The scammer uses the credentials to log into the payroll system and changes the employee’s deposit information to have payments sent to a pre-paid credit card.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48067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2945" y="503853"/>
            <a:ext cx="6490855" cy="1948402"/>
          </a:xfrm>
        </p:spPr>
        <p:txBody>
          <a:bodyPr>
            <a:normAutofit/>
          </a:bodyPr>
          <a:lstStyle/>
          <a:p>
            <a:pPr marL="0" indent="0">
              <a:buNone/>
            </a:pPr>
            <a:r>
              <a:rPr lang="en-US" sz="2000" i="1" dirty="0" smtClean="0">
                <a:latin typeface="Arial" panose="020B0604020202020204" pitchFamily="34" charset="0"/>
                <a:cs typeface="Arial" panose="020B0604020202020204" pitchFamily="34" charset="0"/>
              </a:rPr>
              <a:t>Definition for Conflict of Interest:  An incompatibility between one’s private interests and one’s public or fiduciary duties.</a:t>
            </a:r>
          </a:p>
          <a:p>
            <a:pPr marL="0" indent="0">
              <a:buNone/>
            </a:pPr>
            <a:r>
              <a:rPr lang="en-US" sz="2000" b="1" dirty="0"/>
              <a:t>Special Review of Campus Services Finds Wasted Money, Nepotism</a:t>
            </a:r>
            <a:endParaRPr lang="en-US" sz="2000" i="1" dirty="0">
              <a:latin typeface="Arial" panose="020B0604020202020204" pitchFamily="34" charset="0"/>
              <a:cs typeface="Arial" panose="020B0604020202020204" pitchFamily="34" charset="0"/>
            </a:endParaRPr>
          </a:p>
          <a:p>
            <a:pPr marL="0" indent="0">
              <a:buNone/>
            </a:pPr>
            <a:r>
              <a:rPr lang="en-US" sz="1400" i="1" dirty="0">
                <a:latin typeface="Arial" panose="020B0604020202020204" pitchFamily="34" charset="0"/>
                <a:cs typeface="Arial" panose="020B0604020202020204" pitchFamily="34" charset="0"/>
              </a:rPr>
              <a:t>Excerpt taken from the </a:t>
            </a:r>
            <a:r>
              <a:rPr lang="en-US" sz="1400" i="1" dirty="0" smtClean="0">
                <a:latin typeface="Arial" panose="020B0604020202020204" pitchFamily="34" charset="0"/>
                <a:cs typeface="Arial" panose="020B0604020202020204" pitchFamily="34" charset="0"/>
              </a:rPr>
              <a:t>Atlanta Journal-Constitution, Aug 12 ,2018</a:t>
            </a:r>
            <a:endParaRPr lang="en-US" sz="1400" i="1" dirty="0">
              <a:latin typeface="Arial" panose="020B0604020202020204" pitchFamily="34" charset="0"/>
              <a:cs typeface="Arial" panose="020B0604020202020204" pitchFamily="34" charset="0"/>
            </a:endParaRPr>
          </a:p>
          <a:p>
            <a:pPr marL="0" indent="0">
              <a:buNone/>
            </a:pPr>
            <a:endParaRPr lang="en-US" sz="2000" i="1" dirty="0">
              <a:latin typeface="Arial" panose="020B0604020202020204" pitchFamily="34" charset="0"/>
              <a:cs typeface="Arial" panose="020B0604020202020204" pitchFamily="34" charset="0"/>
            </a:endParaRPr>
          </a:p>
        </p:txBody>
      </p:sp>
      <p:pic>
        <p:nvPicPr>
          <p:cNvPr id="4" name="Picture 3" descr="Il conflitto di interesse nel Nuovo Codice degli Appalti ..."/>
          <p:cNvPicPr/>
          <p:nvPr/>
        </p:nvPicPr>
        <p:blipFill>
          <a:blip r:embed="rId2">
            <a:extLst>
              <a:ext uri="{28A0092B-C50C-407E-A947-70E740481C1C}">
                <a14:useLocalDpi xmlns:a14="http://schemas.microsoft.com/office/drawing/2010/main" val="0"/>
              </a:ext>
            </a:extLst>
          </a:blip>
          <a:stretch>
            <a:fillRect/>
          </a:stretch>
        </p:blipFill>
        <p:spPr>
          <a:xfrm>
            <a:off x="474306" y="503853"/>
            <a:ext cx="4069702" cy="5673109"/>
          </a:xfrm>
          <a:prstGeom prst="rect">
            <a:avLst/>
          </a:prstGeom>
        </p:spPr>
      </p:pic>
      <p:sp>
        <p:nvSpPr>
          <p:cNvPr id="2" name="TextBox 1"/>
          <p:cNvSpPr txBox="1"/>
          <p:nvPr/>
        </p:nvSpPr>
        <p:spPr>
          <a:xfrm>
            <a:off x="4862945" y="2452255"/>
            <a:ext cx="6999317"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 May 2018, a whistle-blower complained to the Georgia Tech University System’s ethics hotline regarding a possible conflict of interest that existed.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An investigation revealed that former Executive Vice Presidents Steve </a:t>
            </a:r>
            <a:r>
              <a:rPr lang="en-US" dirty="0" err="1" smtClean="0">
                <a:latin typeface="Arial" panose="020B0604020202020204" pitchFamily="34" charset="0"/>
                <a:cs typeface="Arial" panose="020B0604020202020204" pitchFamily="34" charset="0"/>
              </a:rPr>
              <a:t>Swant</a:t>
            </a:r>
            <a:r>
              <a:rPr lang="en-US" dirty="0" smtClean="0">
                <a:latin typeface="Arial" panose="020B0604020202020204" pitchFamily="34" charset="0"/>
                <a:cs typeface="Arial" panose="020B0604020202020204" pitchFamily="34" charset="0"/>
              </a:rPr>
              <a:t>, Lance </a:t>
            </a:r>
            <a:r>
              <a:rPr lang="en-US" dirty="0" err="1" smtClean="0">
                <a:latin typeface="Arial" panose="020B0604020202020204" pitchFamily="34" charset="0"/>
                <a:cs typeface="Arial" panose="020B0604020202020204" pitchFamily="34" charset="0"/>
              </a:rPr>
              <a:t>Lunsway</a:t>
            </a:r>
            <a:r>
              <a:rPr lang="en-US" dirty="0" smtClean="0">
                <a:latin typeface="Arial" panose="020B0604020202020204" pitchFamily="34" charset="0"/>
                <a:cs typeface="Arial" panose="020B0604020202020204" pitchFamily="34" charset="0"/>
              </a:rPr>
              <a:t>, Thomas Stipes, and Paul </a:t>
            </a:r>
            <a:r>
              <a:rPr lang="en-US" dirty="0" err="1" smtClean="0">
                <a:latin typeface="Arial" panose="020B0604020202020204" pitchFamily="34" charset="0"/>
                <a:cs typeface="Arial" panose="020B0604020202020204" pitchFamily="34" charset="0"/>
              </a:rPr>
              <a:t>Strouts</a:t>
            </a:r>
            <a:r>
              <a:rPr lang="en-US" dirty="0" smtClean="0">
                <a:latin typeface="Arial" panose="020B0604020202020204" pitchFamily="34" charset="0"/>
                <a:cs typeface="Arial" panose="020B0604020202020204" pitchFamily="34" charset="0"/>
              </a:rPr>
              <a:t> exploited relationships with vendors by getting a school vendor to pay for the following:</a:t>
            </a: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Football Suite</a:t>
            </a: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Expensing after-hours dining and drinking</a:t>
            </a:r>
          </a:p>
          <a:p>
            <a:pPr marL="742950"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Playing golf with vendors during work hours</a:t>
            </a:r>
          </a:p>
          <a:p>
            <a:pPr marL="742950" lvl="1"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Swant</a:t>
            </a:r>
            <a:r>
              <a:rPr lang="en-US" dirty="0" smtClean="0">
                <a:latin typeface="Arial" panose="020B0604020202020204" pitchFamily="34" charset="0"/>
                <a:cs typeface="Arial" panose="020B0604020202020204" pitchFamily="34" charset="0"/>
              </a:rPr>
              <a:t> also received pay from a company for serving on its board.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955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Community Association Law Blog: May 20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7843" y="249222"/>
            <a:ext cx="6643396" cy="1831505"/>
          </a:xfrm>
        </p:spPr>
      </p:pic>
      <p:pic>
        <p:nvPicPr>
          <p:cNvPr id="3" name="Content Placeholder 5" descr="The Community Association Law Blog: May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054" y="127302"/>
            <a:ext cx="6643396" cy="1831505"/>
          </a:xfrm>
          <a:prstGeom prst="rect">
            <a:avLst/>
          </a:prstGeom>
        </p:spPr>
      </p:pic>
      <p:sp>
        <p:nvSpPr>
          <p:cNvPr id="4" name="TextBox 3"/>
          <p:cNvSpPr txBox="1"/>
          <p:nvPr/>
        </p:nvSpPr>
        <p:spPr>
          <a:xfrm>
            <a:off x="1985663" y="2260836"/>
            <a:ext cx="8754534" cy="2739211"/>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Misuse of University resources (time and money)</a:t>
            </a: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Appearance of impropriety</a:t>
            </a: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Reputational damage from the negative publicity</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52459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763385" y="2318911"/>
            <a:ext cx="10515600" cy="4198873"/>
          </a:xfrm>
        </p:spPr>
        <p:txBody>
          <a:bodyPr/>
          <a:lstStyle/>
          <a:p>
            <a:r>
              <a:rPr lang="en-US" dirty="0" smtClean="0">
                <a:latin typeface="Arial" panose="020B0604020202020204" pitchFamily="34" charset="0"/>
                <a:cs typeface="Arial" panose="020B0604020202020204" pitchFamily="34" charset="0"/>
              </a:rPr>
              <a:t>Tone at the Top - Investigators found that the culture at Georgia Tech was “an environment of the wild, wild west.  People feel like they can do what they want.” Senior Management’s behavior sets a role model for others.</a:t>
            </a:r>
          </a:p>
          <a:p>
            <a:r>
              <a:rPr lang="en-US" dirty="0" smtClean="0">
                <a:latin typeface="Arial" panose="020B0604020202020204" pitchFamily="34" charset="0"/>
                <a:cs typeface="Arial" panose="020B0604020202020204" pitchFamily="34" charset="0"/>
              </a:rPr>
              <a:t>Require ethics training for Faculty and Staff (at least annually).</a:t>
            </a:r>
          </a:p>
          <a:p>
            <a:r>
              <a:rPr lang="en-US" dirty="0" smtClean="0">
                <a:latin typeface="Arial" panose="020B0604020202020204" pitchFamily="34" charset="0"/>
                <a:cs typeface="Arial" panose="020B0604020202020204" pitchFamily="34" charset="0"/>
              </a:rPr>
              <a:t>Require individuals to complete a conflict of interest declaration (at least annually).</a:t>
            </a:r>
          </a:p>
          <a:p>
            <a:r>
              <a:rPr lang="en-US" dirty="0" smtClean="0">
                <a:latin typeface="Arial" panose="020B0604020202020204" pitchFamily="34" charset="0"/>
                <a:cs typeface="Arial" panose="020B0604020202020204" pitchFamily="34" charset="0"/>
              </a:rPr>
              <a:t>Need to update the manual expense reporting to an electronic process.</a:t>
            </a:r>
          </a:p>
          <a:p>
            <a:endParaRPr lang="en-US" dirty="0" smtClean="0"/>
          </a:p>
          <a:p>
            <a:endParaRPr lang="en-US" dirty="0" smtClean="0"/>
          </a:p>
          <a:p>
            <a:endParaRPr lang="en-US" dirty="0"/>
          </a:p>
        </p:txBody>
      </p:sp>
      <p:pic>
        <p:nvPicPr>
          <p:cNvPr id="5" name="Picture 4" descr="Image result for controls">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0220" y="578498"/>
            <a:ext cx="8574833" cy="1399591"/>
          </a:xfrm>
          <a:prstGeom prst="rect">
            <a:avLst/>
          </a:prstGeom>
          <a:noFill/>
          <a:ln>
            <a:noFill/>
          </a:ln>
        </p:spPr>
      </p:pic>
    </p:spTree>
    <p:extLst>
      <p:ext uri="{BB962C8B-B14F-4D97-AF65-F5344CB8AC3E}">
        <p14:creationId xmlns:p14="http://schemas.microsoft.com/office/powerpoint/2010/main" val="3387903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517148" y="1825625"/>
            <a:ext cx="5157704" cy="435133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976" y="0"/>
            <a:ext cx="8528703" cy="1931350"/>
          </a:xfrm>
          <a:prstGeom prst="rect">
            <a:avLst/>
          </a:prstGeom>
        </p:spPr>
      </p:pic>
    </p:spTree>
    <p:extLst>
      <p:ext uri="{BB962C8B-B14F-4D97-AF65-F5344CB8AC3E}">
        <p14:creationId xmlns:p14="http://schemas.microsoft.com/office/powerpoint/2010/main" val="320833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81" y="0"/>
            <a:ext cx="9169638" cy="1743075"/>
          </a:xfrm>
          <a:prstGeom prst="rect">
            <a:avLst/>
          </a:prstGeom>
        </p:spPr>
      </p:pic>
      <p:pic>
        <p:nvPicPr>
          <p:cNvPr id="5" name="Content Placeholder 4"/>
          <p:cNvPicPr>
            <a:picLocks noGrp="1" noChangeAspect="1"/>
          </p:cNvPicPr>
          <p:nvPr>
            <p:ph idx="1"/>
          </p:nvPr>
        </p:nvPicPr>
        <p:blipFill>
          <a:blip r:embed="rId3"/>
          <a:stretch>
            <a:fillRect/>
          </a:stretch>
        </p:blipFill>
        <p:spPr>
          <a:xfrm>
            <a:off x="1016949" y="2181351"/>
            <a:ext cx="10042109" cy="4356182"/>
          </a:xfrm>
          <a:prstGeom prst="rect">
            <a:avLst/>
          </a:prstGeom>
        </p:spPr>
      </p:pic>
      <p:pic>
        <p:nvPicPr>
          <p:cNvPr id="3" name="Picture 2"/>
          <p:cNvPicPr>
            <a:picLocks noChangeAspect="1"/>
          </p:cNvPicPr>
          <p:nvPr/>
        </p:nvPicPr>
        <p:blipFill>
          <a:blip r:embed="rId4"/>
          <a:stretch>
            <a:fillRect/>
          </a:stretch>
        </p:blipFill>
        <p:spPr>
          <a:xfrm>
            <a:off x="3951673" y="1500981"/>
            <a:ext cx="3228975" cy="466725"/>
          </a:xfrm>
          <a:prstGeom prst="rect">
            <a:avLst/>
          </a:prstGeom>
        </p:spPr>
      </p:pic>
    </p:spTree>
    <p:extLst>
      <p:ext uri="{BB962C8B-B14F-4D97-AF65-F5344CB8AC3E}">
        <p14:creationId xmlns:p14="http://schemas.microsoft.com/office/powerpoint/2010/main" val="92813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057401"/>
            <a:ext cx="8382000" cy="2215991"/>
          </a:xfrm>
        </p:spPr>
        <p:txBody>
          <a:bodyPr>
            <a:normAutofit/>
          </a:bodyPr>
          <a:lstStyle/>
          <a:p>
            <a:pPr marL="0" indent="0">
              <a:buNone/>
            </a:pPr>
            <a:r>
              <a:rPr lang="en-US" sz="3600" dirty="0">
                <a:latin typeface="Arial" panose="020B0604020202020204" pitchFamily="34" charset="0"/>
                <a:cs typeface="Arial" panose="020B0604020202020204" pitchFamily="34" charset="0"/>
              </a:rPr>
              <a:t>To enhance and </a:t>
            </a:r>
            <a:r>
              <a:rPr lang="en-US" sz="3600" u="sng" dirty="0">
                <a:solidFill>
                  <a:srgbClr val="0000FF"/>
                </a:solidFill>
                <a:latin typeface="Arial" panose="020B0604020202020204" pitchFamily="34" charset="0"/>
                <a:cs typeface="Arial" panose="020B0604020202020204" pitchFamily="34" charset="0"/>
              </a:rPr>
              <a:t>protect organizational value</a:t>
            </a:r>
            <a:r>
              <a:rPr lang="en-US" sz="3600" dirty="0">
                <a:solidFill>
                  <a:srgbClr val="00B050"/>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by providing risk-based and objective assurance, advice, and insight.</a:t>
            </a:r>
          </a:p>
        </p:txBody>
      </p:sp>
      <p:sp>
        <p:nvSpPr>
          <p:cNvPr id="2" name="TextBox 1"/>
          <p:cNvSpPr txBox="1"/>
          <p:nvPr/>
        </p:nvSpPr>
        <p:spPr>
          <a:xfrm>
            <a:off x="3300882" y="497466"/>
            <a:ext cx="5420331" cy="1323439"/>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Internal Audit Mission Statement</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30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462" y="631767"/>
            <a:ext cx="6051665" cy="5727469"/>
          </a:xfrm>
        </p:spPr>
        <p:txBody>
          <a:bodyPr>
            <a:normAutofit/>
          </a:bodyPr>
          <a:lstStyle/>
          <a:p>
            <a:pPr marL="0" indent="0" algn="ctr">
              <a:buNone/>
            </a:pPr>
            <a:r>
              <a:rPr lang="en-US" sz="2400" b="1" dirty="0" smtClean="0">
                <a:latin typeface="Arial" panose="020B0604020202020204" pitchFamily="34" charset="0"/>
                <a:cs typeface="Arial" panose="020B0604020202020204" pitchFamily="34" charset="0"/>
              </a:rPr>
              <a:t>Additional Internal Audit Services</a:t>
            </a:r>
          </a:p>
          <a:p>
            <a:pPr marL="0" indent="0">
              <a:buNone/>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Evaluate and make recommendations where needed in:</a:t>
            </a:r>
          </a:p>
          <a:p>
            <a:pPr lvl="1"/>
            <a:r>
              <a:rPr lang="en-US" sz="2000" dirty="0" smtClean="0">
                <a:latin typeface="Arial" panose="020B0604020202020204" pitchFamily="34" charset="0"/>
                <a:cs typeface="Arial" panose="020B0604020202020204" pitchFamily="34" charset="0"/>
              </a:rPr>
              <a:t>Policies and procedures</a:t>
            </a:r>
          </a:p>
          <a:p>
            <a:pPr lvl="1"/>
            <a:r>
              <a:rPr lang="en-US" sz="2000" dirty="0" smtClean="0">
                <a:latin typeface="Arial" panose="020B0604020202020204" pitchFamily="34" charset="0"/>
                <a:cs typeface="Arial" panose="020B0604020202020204" pitchFamily="34" charset="0"/>
              </a:rPr>
              <a:t>Internal controls</a:t>
            </a:r>
          </a:p>
          <a:p>
            <a:pPr lvl="1"/>
            <a:r>
              <a:rPr lang="en-US" sz="2000" dirty="0" smtClean="0">
                <a:latin typeface="Arial" panose="020B0604020202020204" pitchFamily="34" charset="0"/>
                <a:cs typeface="Arial" panose="020B0604020202020204" pitchFamily="34" charset="0"/>
              </a:rPr>
              <a:t>Process changes</a:t>
            </a:r>
          </a:p>
          <a:p>
            <a:r>
              <a:rPr lang="en-US" sz="2400" dirty="0" smtClean="0">
                <a:latin typeface="Arial" panose="020B0604020202020204" pitchFamily="34" charset="0"/>
                <a:cs typeface="Arial" panose="020B0604020202020204" pitchFamily="34" charset="0"/>
              </a:rPr>
              <a:t>Conduct audit education </a:t>
            </a:r>
          </a:p>
          <a:p>
            <a:r>
              <a:rPr lang="en-US" sz="2400" dirty="0" smtClean="0">
                <a:latin typeface="Arial" panose="020B0604020202020204" pitchFamily="34" charset="0"/>
                <a:cs typeface="Arial" panose="020B0604020202020204" pitchFamily="34" charset="0"/>
              </a:rPr>
              <a:t>Perform process reviews</a:t>
            </a:r>
          </a:p>
          <a:p>
            <a:r>
              <a:rPr lang="en-US" sz="2400" dirty="0">
                <a:latin typeface="Arial" panose="020B0604020202020204" pitchFamily="34" charset="0"/>
                <a:cs typeface="Arial" panose="020B0604020202020204" pitchFamily="34" charset="0"/>
              </a:rPr>
              <a:t>Investigate (ethical and compliance) </a:t>
            </a:r>
            <a:r>
              <a:rPr lang="en-US" sz="2400" dirty="0" smtClean="0">
                <a:latin typeface="Arial" panose="020B0604020202020204" pitchFamily="34" charset="0"/>
                <a:cs typeface="Arial" panose="020B0604020202020204" pitchFamily="34" charset="0"/>
              </a:rPr>
              <a:t>fraud</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4" name="Picture 3" descr="Image result for partnerin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32" y="631767"/>
            <a:ext cx="4857837" cy="5727469"/>
          </a:xfrm>
          <a:prstGeom prst="rect">
            <a:avLst/>
          </a:prstGeom>
          <a:noFill/>
          <a:ln>
            <a:noFill/>
          </a:ln>
        </p:spPr>
      </p:pic>
    </p:spTree>
    <p:extLst>
      <p:ext uri="{BB962C8B-B14F-4D97-AF65-F5344CB8AC3E}">
        <p14:creationId xmlns:p14="http://schemas.microsoft.com/office/powerpoint/2010/main" val="699776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_13078784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675" y="1295399"/>
            <a:ext cx="9182099" cy="5172075"/>
          </a:xfrm>
          <a:prstGeom prst="rect">
            <a:avLst/>
          </a:prstGeom>
          <a:noFill/>
          <a:ln>
            <a:noFill/>
          </a:ln>
        </p:spPr>
      </p:pic>
    </p:spTree>
    <p:extLst>
      <p:ext uri="{BB962C8B-B14F-4D97-AF65-F5344CB8AC3E}">
        <p14:creationId xmlns:p14="http://schemas.microsoft.com/office/powerpoint/2010/main" val="907360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bwMode="auto">
          <a:xfrm>
            <a:off x="6924409" y="1709718"/>
            <a:ext cx="169255" cy="2172327"/>
          </a:xfrm>
          <a:custGeom>
            <a:avLst/>
            <a:gdLst>
              <a:gd name="connsiteX0" fmla="*/ 94305 w 169255"/>
              <a:gd name="connsiteY0" fmla="*/ 2172327 h 2172327"/>
              <a:gd name="connsiteX1" fmla="*/ 169119 w 169255"/>
              <a:gd name="connsiteY1" fmla="*/ 94145 h 2172327"/>
              <a:gd name="connsiteX2" fmla="*/ 144181 w 169255"/>
              <a:gd name="connsiteY2" fmla="*/ 360152 h 2172327"/>
            </a:gdLst>
            <a:ahLst/>
            <a:cxnLst>
              <a:cxn ang="0">
                <a:pos x="connsiteX0" y="connsiteY0"/>
              </a:cxn>
              <a:cxn ang="0">
                <a:pos x="connsiteX1" y="connsiteY1"/>
              </a:cxn>
              <a:cxn ang="0">
                <a:pos x="connsiteX2" y="connsiteY2"/>
              </a:cxn>
            </a:cxnLst>
            <a:rect l="l" t="t" r="r" b="b"/>
            <a:pathLst>
              <a:path w="169255" h="2172327">
                <a:moveTo>
                  <a:pt x="94305" y="2172327"/>
                </a:moveTo>
                <a:cubicBezTo>
                  <a:pt x="127555" y="1284250"/>
                  <a:pt x="160806" y="396174"/>
                  <a:pt x="169119" y="94145"/>
                </a:cubicBezTo>
                <a:cubicBezTo>
                  <a:pt x="177432" y="-207884"/>
                  <a:pt x="-198026" y="308890"/>
                  <a:pt x="144181" y="360152"/>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7" name="Freeform 46"/>
          <p:cNvSpPr/>
          <p:nvPr/>
        </p:nvSpPr>
        <p:spPr bwMode="auto">
          <a:xfrm flipH="1">
            <a:off x="7051964" y="2036618"/>
            <a:ext cx="1632107" cy="1895302"/>
          </a:xfrm>
          <a:custGeom>
            <a:avLst/>
            <a:gdLst>
              <a:gd name="connsiteX0" fmla="*/ 0 w 0"/>
              <a:gd name="connsiteY0" fmla="*/ 1895302 h 1895302"/>
              <a:gd name="connsiteX1" fmla="*/ 0 w 0"/>
              <a:gd name="connsiteY1" fmla="*/ 0 h 1895302"/>
              <a:gd name="connsiteX2" fmla="*/ 0 w 0"/>
              <a:gd name="connsiteY2" fmla="*/ 8313 h 1895302"/>
            </a:gdLst>
            <a:ahLst/>
            <a:cxnLst>
              <a:cxn ang="0">
                <a:pos x="connsiteX0" y="connsiteY0"/>
              </a:cxn>
              <a:cxn ang="0">
                <a:pos x="connsiteX1" y="connsiteY1"/>
              </a:cxn>
              <a:cxn ang="0">
                <a:pos x="connsiteX2" y="connsiteY2"/>
              </a:cxn>
            </a:cxnLst>
            <a:rect l="l" t="t" r="r" b="b"/>
            <a:pathLst>
              <a:path h="1895302">
                <a:moveTo>
                  <a:pt x="0" y="1895302"/>
                </a:moveTo>
                <a:lnTo>
                  <a:pt x="0" y="0"/>
                </a:lnTo>
                <a:lnTo>
                  <a:pt x="0" y="8313"/>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8" name="Freeform 47"/>
          <p:cNvSpPr/>
          <p:nvPr/>
        </p:nvSpPr>
        <p:spPr bwMode="auto">
          <a:xfrm>
            <a:off x="7035069" y="1932901"/>
            <a:ext cx="1180676" cy="1965769"/>
          </a:xfrm>
          <a:custGeom>
            <a:avLst/>
            <a:gdLst>
              <a:gd name="connsiteX0" fmla="*/ 269 w 1180676"/>
              <a:gd name="connsiteY0" fmla="*/ 1965769 h 1965769"/>
              <a:gd name="connsiteX1" fmla="*/ 233026 w 1180676"/>
              <a:gd name="connsiteY1" fmla="*/ 1957456 h 1965769"/>
              <a:gd name="connsiteX2" fmla="*/ 257964 w 1180676"/>
              <a:gd name="connsiteY2" fmla="*/ 1949144 h 1965769"/>
              <a:gd name="connsiteX3" fmla="*/ 316153 w 1180676"/>
              <a:gd name="connsiteY3" fmla="*/ 1940831 h 1965769"/>
              <a:gd name="connsiteX4" fmla="*/ 341091 w 1180676"/>
              <a:gd name="connsiteY4" fmla="*/ 1932518 h 1965769"/>
              <a:gd name="connsiteX5" fmla="*/ 382655 w 1180676"/>
              <a:gd name="connsiteY5" fmla="*/ 1924205 h 1965769"/>
              <a:gd name="connsiteX6" fmla="*/ 407593 w 1180676"/>
              <a:gd name="connsiteY6" fmla="*/ 1907580 h 1965769"/>
              <a:gd name="connsiteX7" fmla="*/ 440844 w 1180676"/>
              <a:gd name="connsiteY7" fmla="*/ 1899267 h 1965769"/>
              <a:gd name="connsiteX8" fmla="*/ 474095 w 1180676"/>
              <a:gd name="connsiteY8" fmla="*/ 1882642 h 1965769"/>
              <a:gd name="connsiteX9" fmla="*/ 499033 w 1180676"/>
              <a:gd name="connsiteY9" fmla="*/ 1874329 h 1965769"/>
              <a:gd name="connsiteX10" fmla="*/ 573847 w 1180676"/>
              <a:gd name="connsiteY10" fmla="*/ 1832765 h 1965769"/>
              <a:gd name="connsiteX11" fmla="*/ 632036 w 1180676"/>
              <a:gd name="connsiteY11" fmla="*/ 1816140 h 1965769"/>
              <a:gd name="connsiteX12" fmla="*/ 656975 w 1180676"/>
              <a:gd name="connsiteY12" fmla="*/ 1799515 h 1965769"/>
              <a:gd name="connsiteX13" fmla="*/ 690226 w 1180676"/>
              <a:gd name="connsiteY13" fmla="*/ 1766264 h 1965769"/>
              <a:gd name="connsiteX14" fmla="*/ 756727 w 1180676"/>
              <a:gd name="connsiteY14" fmla="*/ 1733013 h 1965769"/>
              <a:gd name="connsiteX15" fmla="*/ 806604 w 1180676"/>
              <a:gd name="connsiteY15" fmla="*/ 1716387 h 1965769"/>
              <a:gd name="connsiteX16" fmla="*/ 873106 w 1180676"/>
              <a:gd name="connsiteY16" fmla="*/ 1674824 h 1965769"/>
              <a:gd name="connsiteX17" fmla="*/ 931295 w 1180676"/>
              <a:gd name="connsiteY17" fmla="*/ 1649885 h 1965769"/>
              <a:gd name="connsiteX18" fmla="*/ 1014422 w 1180676"/>
              <a:gd name="connsiteY18" fmla="*/ 1600009 h 1965769"/>
              <a:gd name="connsiteX19" fmla="*/ 1055986 w 1180676"/>
              <a:gd name="connsiteY19" fmla="*/ 1558445 h 1965769"/>
              <a:gd name="connsiteX20" fmla="*/ 1097549 w 1180676"/>
              <a:gd name="connsiteY20" fmla="*/ 1491944 h 1965769"/>
              <a:gd name="connsiteX21" fmla="*/ 1122487 w 1180676"/>
              <a:gd name="connsiteY21" fmla="*/ 1417129 h 1965769"/>
              <a:gd name="connsiteX22" fmla="*/ 1147426 w 1180676"/>
              <a:gd name="connsiteY22" fmla="*/ 1151122 h 1965769"/>
              <a:gd name="connsiteX23" fmla="*/ 1155738 w 1180676"/>
              <a:gd name="connsiteY23" fmla="*/ 1117871 h 1965769"/>
              <a:gd name="connsiteX24" fmla="*/ 1164051 w 1180676"/>
              <a:gd name="connsiteY24" fmla="*/ 1059682 h 1965769"/>
              <a:gd name="connsiteX25" fmla="*/ 1180676 w 1180676"/>
              <a:gd name="connsiteY25" fmla="*/ 1009805 h 1965769"/>
              <a:gd name="connsiteX26" fmla="*/ 1172364 w 1180676"/>
              <a:gd name="connsiteY26" fmla="*/ 743798 h 1965769"/>
              <a:gd name="connsiteX27" fmla="*/ 1155738 w 1180676"/>
              <a:gd name="connsiteY27" fmla="*/ 693922 h 1965769"/>
              <a:gd name="connsiteX28" fmla="*/ 1122487 w 1180676"/>
              <a:gd name="connsiteY28" fmla="*/ 635733 h 1965769"/>
              <a:gd name="connsiteX29" fmla="*/ 1097549 w 1180676"/>
              <a:gd name="connsiteY29" fmla="*/ 585856 h 1965769"/>
              <a:gd name="connsiteX30" fmla="*/ 1089236 w 1180676"/>
              <a:gd name="connsiteY30" fmla="*/ 560918 h 1965769"/>
              <a:gd name="connsiteX31" fmla="*/ 1072611 w 1180676"/>
              <a:gd name="connsiteY31" fmla="*/ 535980 h 1965769"/>
              <a:gd name="connsiteX32" fmla="*/ 1064298 w 1180676"/>
              <a:gd name="connsiteY32" fmla="*/ 511042 h 1965769"/>
              <a:gd name="connsiteX33" fmla="*/ 1055986 w 1180676"/>
              <a:gd name="connsiteY33" fmla="*/ 477791 h 1965769"/>
              <a:gd name="connsiteX34" fmla="*/ 1039360 w 1180676"/>
              <a:gd name="connsiteY34" fmla="*/ 461165 h 1965769"/>
              <a:gd name="connsiteX35" fmla="*/ 997796 w 1180676"/>
              <a:gd name="connsiteY35" fmla="*/ 411289 h 1965769"/>
              <a:gd name="connsiteX36" fmla="*/ 964546 w 1180676"/>
              <a:gd name="connsiteY36" fmla="*/ 361413 h 1965769"/>
              <a:gd name="connsiteX37" fmla="*/ 931295 w 1180676"/>
              <a:gd name="connsiteY37" fmla="*/ 319849 h 1965769"/>
              <a:gd name="connsiteX38" fmla="*/ 898044 w 1180676"/>
              <a:gd name="connsiteY38" fmla="*/ 261660 h 1965769"/>
              <a:gd name="connsiteX39" fmla="*/ 848167 w 1180676"/>
              <a:gd name="connsiteY39" fmla="*/ 245035 h 1965769"/>
              <a:gd name="connsiteX40" fmla="*/ 806604 w 1180676"/>
              <a:gd name="connsiteY40" fmla="*/ 220096 h 1965769"/>
              <a:gd name="connsiteX41" fmla="*/ 748415 w 1180676"/>
              <a:gd name="connsiteY41" fmla="*/ 186845 h 1965769"/>
              <a:gd name="connsiteX42" fmla="*/ 665287 w 1180676"/>
              <a:gd name="connsiteY42" fmla="*/ 136969 h 1965769"/>
              <a:gd name="connsiteX43" fmla="*/ 640349 w 1180676"/>
              <a:gd name="connsiteY43" fmla="*/ 128656 h 1965769"/>
              <a:gd name="connsiteX44" fmla="*/ 615411 w 1180676"/>
              <a:gd name="connsiteY44" fmla="*/ 112031 h 1965769"/>
              <a:gd name="connsiteX45" fmla="*/ 582160 w 1180676"/>
              <a:gd name="connsiteY45" fmla="*/ 103718 h 1965769"/>
              <a:gd name="connsiteX46" fmla="*/ 557222 w 1180676"/>
              <a:gd name="connsiteY46" fmla="*/ 95405 h 1965769"/>
              <a:gd name="connsiteX47" fmla="*/ 540596 w 1180676"/>
              <a:gd name="connsiteY47" fmla="*/ 78780 h 1965769"/>
              <a:gd name="connsiteX48" fmla="*/ 482407 w 1180676"/>
              <a:gd name="connsiteY48" fmla="*/ 70467 h 1965769"/>
              <a:gd name="connsiteX49" fmla="*/ 449156 w 1180676"/>
              <a:gd name="connsiteY49" fmla="*/ 62155 h 1965769"/>
              <a:gd name="connsiteX50" fmla="*/ 399280 w 1180676"/>
              <a:gd name="connsiteY50" fmla="*/ 45529 h 1965769"/>
              <a:gd name="connsiteX51" fmla="*/ 366029 w 1180676"/>
              <a:gd name="connsiteY51" fmla="*/ 28904 h 1965769"/>
              <a:gd name="connsiteX52" fmla="*/ 183149 w 1180676"/>
              <a:gd name="connsiteY52" fmla="*/ 12278 h 1965769"/>
              <a:gd name="connsiteX53" fmla="*/ 8582 w 1180676"/>
              <a:gd name="connsiteY53" fmla="*/ 12278 h 1965769"/>
              <a:gd name="connsiteX54" fmla="*/ 269 w 1180676"/>
              <a:gd name="connsiteY54" fmla="*/ 45529 h 19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80676" h="1965769">
                <a:moveTo>
                  <a:pt x="269" y="1965769"/>
                </a:moveTo>
                <a:cubicBezTo>
                  <a:pt x="77855" y="1962998"/>
                  <a:pt x="155552" y="1962454"/>
                  <a:pt x="233026" y="1957456"/>
                </a:cubicBezTo>
                <a:cubicBezTo>
                  <a:pt x="241770" y="1956892"/>
                  <a:pt x="249372" y="1950862"/>
                  <a:pt x="257964" y="1949144"/>
                </a:cubicBezTo>
                <a:cubicBezTo>
                  <a:pt x="277177" y="1945302"/>
                  <a:pt x="296757" y="1943602"/>
                  <a:pt x="316153" y="1940831"/>
                </a:cubicBezTo>
                <a:cubicBezTo>
                  <a:pt x="324466" y="1938060"/>
                  <a:pt x="332590" y="1934643"/>
                  <a:pt x="341091" y="1932518"/>
                </a:cubicBezTo>
                <a:cubicBezTo>
                  <a:pt x="354798" y="1929091"/>
                  <a:pt x="369426" y="1929166"/>
                  <a:pt x="382655" y="1924205"/>
                </a:cubicBezTo>
                <a:cubicBezTo>
                  <a:pt x="392009" y="1920697"/>
                  <a:pt x="398410" y="1911515"/>
                  <a:pt x="407593" y="1907580"/>
                </a:cubicBezTo>
                <a:cubicBezTo>
                  <a:pt x="418094" y="1903080"/>
                  <a:pt x="430147" y="1903278"/>
                  <a:pt x="440844" y="1899267"/>
                </a:cubicBezTo>
                <a:cubicBezTo>
                  <a:pt x="452447" y="1894916"/>
                  <a:pt x="462705" y="1887523"/>
                  <a:pt x="474095" y="1882642"/>
                </a:cubicBezTo>
                <a:cubicBezTo>
                  <a:pt x="482149" y="1879190"/>
                  <a:pt x="491196" y="1878248"/>
                  <a:pt x="499033" y="1874329"/>
                </a:cubicBezTo>
                <a:cubicBezTo>
                  <a:pt x="562066" y="1842812"/>
                  <a:pt x="517828" y="1856773"/>
                  <a:pt x="573847" y="1832765"/>
                </a:cubicBezTo>
                <a:cubicBezTo>
                  <a:pt x="590534" y="1825613"/>
                  <a:pt x="615174" y="1820356"/>
                  <a:pt x="632036" y="1816140"/>
                </a:cubicBezTo>
                <a:cubicBezTo>
                  <a:pt x="640349" y="1810598"/>
                  <a:pt x="649389" y="1806017"/>
                  <a:pt x="656975" y="1799515"/>
                </a:cubicBezTo>
                <a:cubicBezTo>
                  <a:pt x="668876" y="1789314"/>
                  <a:pt x="675356" y="1771221"/>
                  <a:pt x="690226" y="1766264"/>
                </a:cubicBezTo>
                <a:cubicBezTo>
                  <a:pt x="762433" y="1742194"/>
                  <a:pt x="648753" y="1782092"/>
                  <a:pt x="756727" y="1733013"/>
                </a:cubicBezTo>
                <a:cubicBezTo>
                  <a:pt x="772681" y="1725761"/>
                  <a:pt x="789978" y="1721929"/>
                  <a:pt x="806604" y="1716387"/>
                </a:cubicBezTo>
                <a:cubicBezTo>
                  <a:pt x="838430" y="1692518"/>
                  <a:pt x="837604" y="1690039"/>
                  <a:pt x="873106" y="1674824"/>
                </a:cubicBezTo>
                <a:cubicBezTo>
                  <a:pt x="909101" y="1659398"/>
                  <a:pt x="891195" y="1674948"/>
                  <a:pt x="931295" y="1649885"/>
                </a:cubicBezTo>
                <a:cubicBezTo>
                  <a:pt x="1027532" y="1589737"/>
                  <a:pt x="887601" y="1663420"/>
                  <a:pt x="1014422" y="1600009"/>
                </a:cubicBezTo>
                <a:cubicBezTo>
                  <a:pt x="1058752" y="1533513"/>
                  <a:pt x="1000570" y="1613860"/>
                  <a:pt x="1055986" y="1558445"/>
                </a:cubicBezTo>
                <a:cubicBezTo>
                  <a:pt x="1072048" y="1542383"/>
                  <a:pt x="1089318" y="1513346"/>
                  <a:pt x="1097549" y="1491944"/>
                </a:cubicBezTo>
                <a:cubicBezTo>
                  <a:pt x="1106985" y="1467409"/>
                  <a:pt x="1122487" y="1417129"/>
                  <a:pt x="1122487" y="1417129"/>
                </a:cubicBezTo>
                <a:cubicBezTo>
                  <a:pt x="1127187" y="1323138"/>
                  <a:pt x="1124896" y="1241252"/>
                  <a:pt x="1147426" y="1151122"/>
                </a:cubicBezTo>
                <a:cubicBezTo>
                  <a:pt x="1150197" y="1140038"/>
                  <a:pt x="1153694" y="1129111"/>
                  <a:pt x="1155738" y="1117871"/>
                </a:cubicBezTo>
                <a:cubicBezTo>
                  <a:pt x="1159243" y="1098594"/>
                  <a:pt x="1159645" y="1078774"/>
                  <a:pt x="1164051" y="1059682"/>
                </a:cubicBezTo>
                <a:cubicBezTo>
                  <a:pt x="1167992" y="1042606"/>
                  <a:pt x="1180676" y="1009805"/>
                  <a:pt x="1180676" y="1009805"/>
                </a:cubicBezTo>
                <a:cubicBezTo>
                  <a:pt x="1177905" y="921136"/>
                  <a:pt x="1179346" y="832235"/>
                  <a:pt x="1172364" y="743798"/>
                </a:cubicBezTo>
                <a:cubicBezTo>
                  <a:pt x="1170985" y="726328"/>
                  <a:pt x="1163575" y="709597"/>
                  <a:pt x="1155738" y="693922"/>
                </a:cubicBezTo>
                <a:cubicBezTo>
                  <a:pt x="1134645" y="651735"/>
                  <a:pt x="1145987" y="670982"/>
                  <a:pt x="1122487" y="635733"/>
                </a:cubicBezTo>
                <a:cubicBezTo>
                  <a:pt x="1101597" y="573059"/>
                  <a:pt x="1129775" y="650306"/>
                  <a:pt x="1097549" y="585856"/>
                </a:cubicBezTo>
                <a:cubicBezTo>
                  <a:pt x="1093630" y="578019"/>
                  <a:pt x="1093155" y="568755"/>
                  <a:pt x="1089236" y="560918"/>
                </a:cubicBezTo>
                <a:cubicBezTo>
                  <a:pt x="1084768" y="551982"/>
                  <a:pt x="1077079" y="544916"/>
                  <a:pt x="1072611" y="535980"/>
                </a:cubicBezTo>
                <a:cubicBezTo>
                  <a:pt x="1068692" y="528143"/>
                  <a:pt x="1066705" y="519467"/>
                  <a:pt x="1064298" y="511042"/>
                </a:cubicBezTo>
                <a:cubicBezTo>
                  <a:pt x="1061159" y="500057"/>
                  <a:pt x="1061095" y="488010"/>
                  <a:pt x="1055986" y="477791"/>
                </a:cubicBezTo>
                <a:cubicBezTo>
                  <a:pt x="1052481" y="470781"/>
                  <a:pt x="1044378" y="467186"/>
                  <a:pt x="1039360" y="461165"/>
                </a:cubicBezTo>
                <a:cubicBezTo>
                  <a:pt x="989958" y="401884"/>
                  <a:pt x="1035398" y="448891"/>
                  <a:pt x="997796" y="411289"/>
                </a:cubicBezTo>
                <a:cubicBezTo>
                  <a:pt x="971846" y="333434"/>
                  <a:pt x="1014356" y="448581"/>
                  <a:pt x="964546" y="361413"/>
                </a:cubicBezTo>
                <a:cubicBezTo>
                  <a:pt x="937530" y="314135"/>
                  <a:pt x="979786" y="336013"/>
                  <a:pt x="931295" y="319849"/>
                </a:cubicBezTo>
                <a:cubicBezTo>
                  <a:pt x="928751" y="314761"/>
                  <a:pt x="906588" y="267000"/>
                  <a:pt x="898044" y="261660"/>
                </a:cubicBezTo>
                <a:cubicBezTo>
                  <a:pt x="883183" y="252372"/>
                  <a:pt x="848167" y="245035"/>
                  <a:pt x="848167" y="245035"/>
                </a:cubicBezTo>
                <a:cubicBezTo>
                  <a:pt x="796396" y="193261"/>
                  <a:pt x="871344" y="263257"/>
                  <a:pt x="806604" y="220096"/>
                </a:cubicBezTo>
                <a:cubicBezTo>
                  <a:pt x="747175" y="180476"/>
                  <a:pt x="818740" y="204427"/>
                  <a:pt x="748415" y="186845"/>
                </a:cubicBezTo>
                <a:cubicBezTo>
                  <a:pt x="720075" y="158507"/>
                  <a:pt x="720420" y="155348"/>
                  <a:pt x="665287" y="136969"/>
                </a:cubicBezTo>
                <a:cubicBezTo>
                  <a:pt x="656974" y="134198"/>
                  <a:pt x="648186" y="132575"/>
                  <a:pt x="640349" y="128656"/>
                </a:cubicBezTo>
                <a:cubicBezTo>
                  <a:pt x="631413" y="124188"/>
                  <a:pt x="624594" y="115966"/>
                  <a:pt x="615411" y="112031"/>
                </a:cubicBezTo>
                <a:cubicBezTo>
                  <a:pt x="604910" y="107531"/>
                  <a:pt x="593145" y="106857"/>
                  <a:pt x="582160" y="103718"/>
                </a:cubicBezTo>
                <a:cubicBezTo>
                  <a:pt x="573735" y="101311"/>
                  <a:pt x="565535" y="98176"/>
                  <a:pt x="557222" y="95405"/>
                </a:cubicBezTo>
                <a:cubicBezTo>
                  <a:pt x="551680" y="89863"/>
                  <a:pt x="548031" y="81258"/>
                  <a:pt x="540596" y="78780"/>
                </a:cubicBezTo>
                <a:cubicBezTo>
                  <a:pt x="522008" y="72584"/>
                  <a:pt x="501684" y="73972"/>
                  <a:pt x="482407" y="70467"/>
                </a:cubicBezTo>
                <a:cubicBezTo>
                  <a:pt x="471167" y="68423"/>
                  <a:pt x="460099" y="65438"/>
                  <a:pt x="449156" y="62155"/>
                </a:cubicBezTo>
                <a:cubicBezTo>
                  <a:pt x="432370" y="57119"/>
                  <a:pt x="414955" y="53366"/>
                  <a:pt x="399280" y="45529"/>
                </a:cubicBezTo>
                <a:cubicBezTo>
                  <a:pt x="388196" y="39987"/>
                  <a:pt x="377984" y="32164"/>
                  <a:pt x="366029" y="28904"/>
                </a:cubicBezTo>
                <a:cubicBezTo>
                  <a:pt x="329264" y="18877"/>
                  <a:pt x="194169" y="13013"/>
                  <a:pt x="183149" y="12278"/>
                </a:cubicBezTo>
                <a:cubicBezTo>
                  <a:pt x="121558" y="2012"/>
                  <a:pt x="77492" y="-9256"/>
                  <a:pt x="8582" y="12278"/>
                </a:cubicBezTo>
                <a:cubicBezTo>
                  <a:pt x="-2323" y="15686"/>
                  <a:pt x="269" y="45529"/>
                  <a:pt x="269" y="45529"/>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9" name="Freeform 48"/>
          <p:cNvSpPr/>
          <p:nvPr/>
        </p:nvSpPr>
        <p:spPr bwMode="auto">
          <a:xfrm>
            <a:off x="7027026" y="2011332"/>
            <a:ext cx="1487979" cy="1895650"/>
          </a:xfrm>
          <a:custGeom>
            <a:avLst/>
            <a:gdLst>
              <a:gd name="connsiteX0" fmla="*/ 0 w 1487979"/>
              <a:gd name="connsiteY0" fmla="*/ 1895650 h 1895650"/>
              <a:gd name="connsiteX1" fmla="*/ 174568 w 1487979"/>
              <a:gd name="connsiteY1" fmla="*/ 1879024 h 1895650"/>
              <a:gd name="connsiteX2" fmla="*/ 207819 w 1487979"/>
              <a:gd name="connsiteY2" fmla="*/ 1870712 h 1895650"/>
              <a:gd name="connsiteX3" fmla="*/ 257695 w 1487979"/>
              <a:gd name="connsiteY3" fmla="*/ 1854086 h 1895650"/>
              <a:gd name="connsiteX4" fmla="*/ 365760 w 1487979"/>
              <a:gd name="connsiteY4" fmla="*/ 1837461 h 1895650"/>
              <a:gd name="connsiteX5" fmla="*/ 590204 w 1487979"/>
              <a:gd name="connsiteY5" fmla="*/ 1820835 h 1895650"/>
              <a:gd name="connsiteX6" fmla="*/ 964277 w 1487979"/>
              <a:gd name="connsiteY6" fmla="*/ 1795897 h 1895650"/>
              <a:gd name="connsiteX7" fmla="*/ 1022466 w 1487979"/>
              <a:gd name="connsiteY7" fmla="*/ 1787584 h 1895650"/>
              <a:gd name="connsiteX8" fmla="*/ 1130531 w 1487979"/>
              <a:gd name="connsiteY8" fmla="*/ 1762646 h 1895650"/>
              <a:gd name="connsiteX9" fmla="*/ 1155470 w 1487979"/>
              <a:gd name="connsiteY9" fmla="*/ 1746021 h 1895650"/>
              <a:gd name="connsiteX10" fmla="*/ 1180408 w 1487979"/>
              <a:gd name="connsiteY10" fmla="*/ 1737708 h 1895650"/>
              <a:gd name="connsiteX11" fmla="*/ 1230284 w 1487979"/>
              <a:gd name="connsiteY11" fmla="*/ 1687832 h 1895650"/>
              <a:gd name="connsiteX12" fmla="*/ 1255222 w 1487979"/>
              <a:gd name="connsiteY12" fmla="*/ 1662893 h 1895650"/>
              <a:gd name="connsiteX13" fmla="*/ 1288473 w 1487979"/>
              <a:gd name="connsiteY13" fmla="*/ 1613017 h 1895650"/>
              <a:gd name="connsiteX14" fmla="*/ 1388226 w 1487979"/>
              <a:gd name="connsiteY14" fmla="*/ 1513264 h 1895650"/>
              <a:gd name="connsiteX15" fmla="*/ 1421477 w 1487979"/>
              <a:gd name="connsiteY15" fmla="*/ 1480013 h 1895650"/>
              <a:gd name="connsiteX16" fmla="*/ 1454728 w 1487979"/>
              <a:gd name="connsiteY16" fmla="*/ 1430137 h 1895650"/>
              <a:gd name="connsiteX17" fmla="*/ 1471353 w 1487979"/>
              <a:gd name="connsiteY17" fmla="*/ 1396886 h 1895650"/>
              <a:gd name="connsiteX18" fmla="*/ 1487979 w 1487979"/>
              <a:gd name="connsiteY18" fmla="*/ 1297133 h 1895650"/>
              <a:gd name="connsiteX19" fmla="*/ 1479666 w 1487979"/>
              <a:gd name="connsiteY19" fmla="*/ 1014501 h 1895650"/>
              <a:gd name="connsiteX20" fmla="*/ 1446415 w 1487979"/>
              <a:gd name="connsiteY20" fmla="*/ 881497 h 1895650"/>
              <a:gd name="connsiteX21" fmla="*/ 1413164 w 1487979"/>
              <a:gd name="connsiteY21" fmla="*/ 806683 h 1895650"/>
              <a:gd name="connsiteX22" fmla="*/ 1404851 w 1487979"/>
              <a:gd name="connsiteY22" fmla="*/ 781744 h 1895650"/>
              <a:gd name="connsiteX23" fmla="*/ 1354975 w 1487979"/>
              <a:gd name="connsiteY23" fmla="*/ 715243 h 1895650"/>
              <a:gd name="connsiteX24" fmla="*/ 1313411 w 1487979"/>
              <a:gd name="connsiteY24" fmla="*/ 640428 h 1895650"/>
              <a:gd name="connsiteX25" fmla="*/ 1280160 w 1487979"/>
              <a:gd name="connsiteY25" fmla="*/ 590552 h 1895650"/>
              <a:gd name="connsiteX26" fmla="*/ 1246910 w 1487979"/>
              <a:gd name="connsiteY26" fmla="*/ 532363 h 1895650"/>
              <a:gd name="connsiteX27" fmla="*/ 1230284 w 1487979"/>
              <a:gd name="connsiteY27" fmla="*/ 515737 h 1895650"/>
              <a:gd name="connsiteX28" fmla="*/ 1213659 w 1487979"/>
              <a:gd name="connsiteY28" fmla="*/ 474173 h 1895650"/>
              <a:gd name="connsiteX29" fmla="*/ 1197033 w 1487979"/>
              <a:gd name="connsiteY29" fmla="*/ 457548 h 1895650"/>
              <a:gd name="connsiteX30" fmla="*/ 1180408 w 1487979"/>
              <a:gd name="connsiteY30" fmla="*/ 432610 h 1895650"/>
              <a:gd name="connsiteX31" fmla="*/ 1172095 w 1487979"/>
              <a:gd name="connsiteY31" fmla="*/ 407672 h 1895650"/>
              <a:gd name="connsiteX32" fmla="*/ 1147157 w 1487979"/>
              <a:gd name="connsiteY32" fmla="*/ 382733 h 1895650"/>
              <a:gd name="connsiteX33" fmla="*/ 1097280 w 1487979"/>
              <a:gd name="connsiteY33" fmla="*/ 316232 h 1895650"/>
              <a:gd name="connsiteX34" fmla="*/ 1072342 w 1487979"/>
              <a:gd name="connsiteY34" fmla="*/ 307919 h 1895650"/>
              <a:gd name="connsiteX35" fmla="*/ 1014153 w 1487979"/>
              <a:gd name="connsiteY35" fmla="*/ 282981 h 1895650"/>
              <a:gd name="connsiteX36" fmla="*/ 980902 w 1487979"/>
              <a:gd name="connsiteY36" fmla="*/ 266355 h 1895650"/>
              <a:gd name="connsiteX37" fmla="*/ 939339 w 1487979"/>
              <a:gd name="connsiteY37" fmla="*/ 258043 h 1895650"/>
              <a:gd name="connsiteX38" fmla="*/ 889462 w 1487979"/>
              <a:gd name="connsiteY38" fmla="*/ 241417 h 1895650"/>
              <a:gd name="connsiteX39" fmla="*/ 864524 w 1487979"/>
              <a:gd name="connsiteY39" fmla="*/ 233104 h 1895650"/>
              <a:gd name="connsiteX40" fmla="*/ 831273 w 1487979"/>
              <a:gd name="connsiteY40" fmla="*/ 224792 h 1895650"/>
              <a:gd name="connsiteX41" fmla="*/ 756459 w 1487979"/>
              <a:gd name="connsiteY41" fmla="*/ 199853 h 1895650"/>
              <a:gd name="connsiteX42" fmla="*/ 723208 w 1487979"/>
              <a:gd name="connsiteY42" fmla="*/ 183228 h 1895650"/>
              <a:gd name="connsiteX43" fmla="*/ 681644 w 1487979"/>
              <a:gd name="connsiteY43" fmla="*/ 174915 h 1895650"/>
              <a:gd name="connsiteX44" fmla="*/ 615142 w 1487979"/>
              <a:gd name="connsiteY44" fmla="*/ 158290 h 1895650"/>
              <a:gd name="connsiteX45" fmla="*/ 556953 w 1487979"/>
              <a:gd name="connsiteY45" fmla="*/ 141664 h 1895650"/>
              <a:gd name="connsiteX46" fmla="*/ 507077 w 1487979"/>
              <a:gd name="connsiteY46" fmla="*/ 125039 h 1895650"/>
              <a:gd name="connsiteX47" fmla="*/ 482139 w 1487979"/>
              <a:gd name="connsiteY47" fmla="*/ 116726 h 1895650"/>
              <a:gd name="connsiteX48" fmla="*/ 432262 w 1487979"/>
              <a:gd name="connsiteY48" fmla="*/ 108413 h 1895650"/>
              <a:gd name="connsiteX49" fmla="*/ 357448 w 1487979"/>
              <a:gd name="connsiteY49" fmla="*/ 75163 h 1895650"/>
              <a:gd name="connsiteX50" fmla="*/ 282633 w 1487979"/>
              <a:gd name="connsiteY50" fmla="*/ 58537 h 1895650"/>
              <a:gd name="connsiteX51" fmla="*/ 232757 w 1487979"/>
              <a:gd name="connsiteY51" fmla="*/ 41912 h 1895650"/>
              <a:gd name="connsiteX52" fmla="*/ 149630 w 1487979"/>
              <a:gd name="connsiteY52" fmla="*/ 25286 h 1895650"/>
              <a:gd name="connsiteX53" fmla="*/ 58190 w 1487979"/>
              <a:gd name="connsiteY53" fmla="*/ 348 h 1895650"/>
              <a:gd name="connsiteX54" fmla="*/ 41564 w 1487979"/>
              <a:gd name="connsiteY54" fmla="*/ 348 h 18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87979" h="1895650">
                <a:moveTo>
                  <a:pt x="0" y="1895650"/>
                </a:moveTo>
                <a:cubicBezTo>
                  <a:pt x="37744" y="1892505"/>
                  <a:pt x="132026" y="1885569"/>
                  <a:pt x="174568" y="1879024"/>
                </a:cubicBezTo>
                <a:cubicBezTo>
                  <a:pt x="185860" y="1877287"/>
                  <a:pt x="196876" y="1873995"/>
                  <a:pt x="207819" y="1870712"/>
                </a:cubicBezTo>
                <a:cubicBezTo>
                  <a:pt x="224605" y="1865676"/>
                  <a:pt x="240374" y="1856751"/>
                  <a:pt x="257695" y="1854086"/>
                </a:cubicBezTo>
                <a:cubicBezTo>
                  <a:pt x="293717" y="1848544"/>
                  <a:pt x="329596" y="1841981"/>
                  <a:pt x="365760" y="1837461"/>
                </a:cubicBezTo>
                <a:cubicBezTo>
                  <a:pt x="427437" y="1829751"/>
                  <a:pt x="534060" y="1824344"/>
                  <a:pt x="590204" y="1820835"/>
                </a:cubicBezTo>
                <a:cubicBezTo>
                  <a:pt x="771300" y="1780593"/>
                  <a:pt x="604850" y="1812615"/>
                  <a:pt x="964277" y="1795897"/>
                </a:cubicBezTo>
                <a:cubicBezTo>
                  <a:pt x="983849" y="1794987"/>
                  <a:pt x="1003101" y="1790563"/>
                  <a:pt x="1022466" y="1787584"/>
                </a:cubicBezTo>
                <a:cubicBezTo>
                  <a:pt x="1085462" y="1777892"/>
                  <a:pt x="1064248" y="1781585"/>
                  <a:pt x="1130531" y="1762646"/>
                </a:cubicBezTo>
                <a:cubicBezTo>
                  <a:pt x="1138844" y="1757104"/>
                  <a:pt x="1146534" y="1750489"/>
                  <a:pt x="1155470" y="1746021"/>
                </a:cubicBezTo>
                <a:cubicBezTo>
                  <a:pt x="1163307" y="1742102"/>
                  <a:pt x="1173491" y="1743088"/>
                  <a:pt x="1180408" y="1737708"/>
                </a:cubicBezTo>
                <a:cubicBezTo>
                  <a:pt x="1198967" y="1723273"/>
                  <a:pt x="1213659" y="1704457"/>
                  <a:pt x="1230284" y="1687832"/>
                </a:cubicBezTo>
                <a:cubicBezTo>
                  <a:pt x="1238597" y="1679519"/>
                  <a:pt x="1248701" y="1672675"/>
                  <a:pt x="1255222" y="1662893"/>
                </a:cubicBezTo>
                <a:cubicBezTo>
                  <a:pt x="1266306" y="1646268"/>
                  <a:pt x="1275198" y="1627951"/>
                  <a:pt x="1288473" y="1613017"/>
                </a:cubicBezTo>
                <a:cubicBezTo>
                  <a:pt x="1319714" y="1577871"/>
                  <a:pt x="1354975" y="1546515"/>
                  <a:pt x="1388226" y="1513264"/>
                </a:cubicBezTo>
                <a:cubicBezTo>
                  <a:pt x="1399310" y="1502180"/>
                  <a:pt x="1414467" y="1494033"/>
                  <a:pt x="1421477" y="1480013"/>
                </a:cubicBezTo>
                <a:cubicBezTo>
                  <a:pt x="1441607" y="1439753"/>
                  <a:pt x="1429340" y="1455525"/>
                  <a:pt x="1454728" y="1430137"/>
                </a:cubicBezTo>
                <a:cubicBezTo>
                  <a:pt x="1460270" y="1419053"/>
                  <a:pt x="1467434" y="1408642"/>
                  <a:pt x="1471353" y="1396886"/>
                </a:cubicBezTo>
                <a:cubicBezTo>
                  <a:pt x="1477431" y="1378651"/>
                  <a:pt x="1486096" y="1310315"/>
                  <a:pt x="1487979" y="1297133"/>
                </a:cubicBezTo>
                <a:cubicBezTo>
                  <a:pt x="1485208" y="1202922"/>
                  <a:pt x="1485800" y="1108553"/>
                  <a:pt x="1479666" y="1014501"/>
                </a:cubicBezTo>
                <a:cubicBezTo>
                  <a:pt x="1474067" y="928654"/>
                  <a:pt x="1473313" y="935294"/>
                  <a:pt x="1446415" y="881497"/>
                </a:cubicBezTo>
                <a:cubicBezTo>
                  <a:pt x="1431016" y="804501"/>
                  <a:pt x="1450864" y="872658"/>
                  <a:pt x="1413164" y="806683"/>
                </a:cubicBezTo>
                <a:cubicBezTo>
                  <a:pt x="1408816" y="799075"/>
                  <a:pt x="1409555" y="789137"/>
                  <a:pt x="1404851" y="781744"/>
                </a:cubicBezTo>
                <a:cubicBezTo>
                  <a:pt x="1389975" y="758367"/>
                  <a:pt x="1365265" y="740970"/>
                  <a:pt x="1354975" y="715243"/>
                </a:cubicBezTo>
                <a:cubicBezTo>
                  <a:pt x="1333205" y="660815"/>
                  <a:pt x="1347303" y="685616"/>
                  <a:pt x="1313411" y="640428"/>
                </a:cubicBezTo>
                <a:cubicBezTo>
                  <a:pt x="1298803" y="596600"/>
                  <a:pt x="1314755" y="632066"/>
                  <a:pt x="1280160" y="590552"/>
                </a:cubicBezTo>
                <a:cubicBezTo>
                  <a:pt x="1251821" y="556546"/>
                  <a:pt x="1274006" y="573007"/>
                  <a:pt x="1246910" y="532363"/>
                </a:cubicBezTo>
                <a:cubicBezTo>
                  <a:pt x="1242562" y="525842"/>
                  <a:pt x="1235826" y="521279"/>
                  <a:pt x="1230284" y="515737"/>
                </a:cubicBezTo>
                <a:cubicBezTo>
                  <a:pt x="1224742" y="501882"/>
                  <a:pt x="1221062" y="487129"/>
                  <a:pt x="1213659" y="474173"/>
                </a:cubicBezTo>
                <a:cubicBezTo>
                  <a:pt x="1209771" y="467368"/>
                  <a:pt x="1201929" y="463668"/>
                  <a:pt x="1197033" y="457548"/>
                </a:cubicBezTo>
                <a:cubicBezTo>
                  <a:pt x="1190792" y="449747"/>
                  <a:pt x="1184876" y="441546"/>
                  <a:pt x="1180408" y="432610"/>
                </a:cubicBezTo>
                <a:cubicBezTo>
                  <a:pt x="1176489" y="424773"/>
                  <a:pt x="1176955" y="414963"/>
                  <a:pt x="1172095" y="407672"/>
                </a:cubicBezTo>
                <a:cubicBezTo>
                  <a:pt x="1165574" y="397890"/>
                  <a:pt x="1154375" y="392013"/>
                  <a:pt x="1147157" y="382733"/>
                </a:cubicBezTo>
                <a:cubicBezTo>
                  <a:pt x="1143543" y="378087"/>
                  <a:pt x="1114705" y="326687"/>
                  <a:pt x="1097280" y="316232"/>
                </a:cubicBezTo>
                <a:cubicBezTo>
                  <a:pt x="1089766" y="311724"/>
                  <a:pt x="1080655" y="310690"/>
                  <a:pt x="1072342" y="307919"/>
                </a:cubicBezTo>
                <a:cubicBezTo>
                  <a:pt x="1040263" y="275838"/>
                  <a:pt x="1073252" y="302680"/>
                  <a:pt x="1014153" y="282981"/>
                </a:cubicBezTo>
                <a:cubicBezTo>
                  <a:pt x="1002397" y="279062"/>
                  <a:pt x="992658" y="270274"/>
                  <a:pt x="980902" y="266355"/>
                </a:cubicBezTo>
                <a:cubicBezTo>
                  <a:pt x="967498" y="261887"/>
                  <a:pt x="952970" y="261760"/>
                  <a:pt x="939339" y="258043"/>
                </a:cubicBezTo>
                <a:cubicBezTo>
                  <a:pt x="922431" y="253432"/>
                  <a:pt x="906088" y="246959"/>
                  <a:pt x="889462" y="241417"/>
                </a:cubicBezTo>
                <a:cubicBezTo>
                  <a:pt x="881149" y="238646"/>
                  <a:pt x="873025" y="235229"/>
                  <a:pt x="864524" y="233104"/>
                </a:cubicBezTo>
                <a:lnTo>
                  <a:pt x="831273" y="224792"/>
                </a:lnTo>
                <a:cubicBezTo>
                  <a:pt x="747702" y="183005"/>
                  <a:pt x="853138" y="232079"/>
                  <a:pt x="756459" y="199853"/>
                </a:cubicBezTo>
                <a:cubicBezTo>
                  <a:pt x="744703" y="195934"/>
                  <a:pt x="734964" y="187147"/>
                  <a:pt x="723208" y="183228"/>
                </a:cubicBezTo>
                <a:cubicBezTo>
                  <a:pt x="709804" y="178760"/>
                  <a:pt x="695411" y="178092"/>
                  <a:pt x="681644" y="174915"/>
                </a:cubicBezTo>
                <a:cubicBezTo>
                  <a:pt x="659380" y="169777"/>
                  <a:pt x="636819" y="165516"/>
                  <a:pt x="615142" y="158290"/>
                </a:cubicBezTo>
                <a:cubicBezTo>
                  <a:pt x="531362" y="130362"/>
                  <a:pt x="661294" y="172966"/>
                  <a:pt x="556953" y="141664"/>
                </a:cubicBezTo>
                <a:cubicBezTo>
                  <a:pt x="540167" y="136628"/>
                  <a:pt x="523702" y="130581"/>
                  <a:pt x="507077" y="125039"/>
                </a:cubicBezTo>
                <a:cubicBezTo>
                  <a:pt x="498764" y="122268"/>
                  <a:pt x="490782" y="118167"/>
                  <a:pt x="482139" y="116726"/>
                </a:cubicBezTo>
                <a:cubicBezTo>
                  <a:pt x="465513" y="113955"/>
                  <a:pt x="448614" y="112501"/>
                  <a:pt x="432262" y="108413"/>
                </a:cubicBezTo>
                <a:cubicBezTo>
                  <a:pt x="308180" y="77393"/>
                  <a:pt x="433868" y="107914"/>
                  <a:pt x="357448" y="75163"/>
                </a:cubicBezTo>
                <a:cubicBezTo>
                  <a:pt x="344384" y="69564"/>
                  <a:pt x="293484" y="61496"/>
                  <a:pt x="282633" y="58537"/>
                </a:cubicBezTo>
                <a:cubicBezTo>
                  <a:pt x="265726" y="53926"/>
                  <a:pt x="249941" y="45349"/>
                  <a:pt x="232757" y="41912"/>
                </a:cubicBezTo>
                <a:cubicBezTo>
                  <a:pt x="205048" y="36370"/>
                  <a:pt x="176438" y="34222"/>
                  <a:pt x="149630" y="25286"/>
                </a:cubicBezTo>
                <a:cubicBezTo>
                  <a:pt x="108214" y="11481"/>
                  <a:pt x="99310" y="6223"/>
                  <a:pt x="58190" y="348"/>
                </a:cubicBezTo>
                <a:cubicBezTo>
                  <a:pt x="52704" y="-436"/>
                  <a:pt x="47106" y="348"/>
                  <a:pt x="41564" y="348"/>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633412" y="301841"/>
            <a:ext cx="10925175" cy="6329778"/>
          </a:xfrm>
          <a:prstGeom prst="rect">
            <a:avLst/>
          </a:prstGeom>
        </p:spPr>
      </p:pic>
    </p:spTree>
    <p:extLst>
      <p:ext uri="{BB962C8B-B14F-4D97-AF65-F5344CB8AC3E}">
        <p14:creationId xmlns:p14="http://schemas.microsoft.com/office/powerpoint/2010/main" val="296743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earn 46 Languages Online for Free: Spanish, English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71663"/>
            <a:ext cx="4583409" cy="4351338"/>
          </a:xfrm>
        </p:spPr>
      </p:pic>
      <p:sp>
        <p:nvSpPr>
          <p:cNvPr id="7" name="TextBox 6"/>
          <p:cNvSpPr txBox="1"/>
          <p:nvPr/>
        </p:nvSpPr>
        <p:spPr>
          <a:xfrm>
            <a:off x="5888004" y="2100263"/>
            <a:ext cx="5599145" cy="2369880"/>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Every profession has its own language, including audit.</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574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438368"/>
            <a:ext cx="8382000" cy="747897"/>
          </a:xfrm>
        </p:spPr>
        <p:txBody>
          <a:bodyPr>
            <a:normAutofit/>
          </a:bodyPr>
          <a:lstStyle/>
          <a:p>
            <a:pPr algn="ctr"/>
            <a:r>
              <a:rPr lang="en-US" sz="3600" b="1" dirty="0">
                <a:latin typeface="Arial" panose="020B0604020202020204" pitchFamily="34" charset="0"/>
                <a:cs typeface="Arial" panose="020B0604020202020204" pitchFamily="34" charset="0"/>
              </a:rPr>
              <a:t>What is </a:t>
            </a:r>
            <a:r>
              <a:rPr lang="en-US" sz="3600" b="1" dirty="0" smtClean="0">
                <a:latin typeface="Arial" panose="020B0604020202020204" pitchFamily="34" charset="0"/>
                <a:cs typeface="Arial" panose="020B0604020202020204" pitchFamily="34" charset="0"/>
              </a:rPr>
              <a:t>Risk</a:t>
            </a:r>
            <a:r>
              <a:rPr lang="en-US" sz="3600" b="1" dirty="0">
                <a:latin typeface="Arial" panose="020B0604020202020204" pitchFamily="34" charset="0"/>
                <a:cs typeface="Arial" panose="020B0604020202020204" pitchFamily="34" charset="0"/>
              </a:rPr>
              <a:t>?</a:t>
            </a:r>
          </a:p>
        </p:txBody>
      </p:sp>
      <p:sp>
        <p:nvSpPr>
          <p:cNvPr id="3" name="Text Placeholder 2"/>
          <p:cNvSpPr>
            <a:spLocks noGrp="1"/>
          </p:cNvSpPr>
          <p:nvPr>
            <p:ph type="body" sz="quarter" idx="10"/>
          </p:nvPr>
        </p:nvSpPr>
        <p:spPr>
          <a:xfrm>
            <a:off x="1904999" y="1411553"/>
            <a:ext cx="8975035" cy="4538673"/>
          </a:xfrm>
        </p:spPr>
        <p:txBody>
          <a:bodyPr>
            <a:noAutofit/>
          </a:bodyPr>
          <a:lstStyle/>
          <a:p>
            <a:r>
              <a:rPr lang="en-US" sz="3200" dirty="0" smtClean="0">
                <a:latin typeface="Arial" panose="020B0604020202020204" pitchFamily="34" charset="0"/>
                <a:cs typeface="Arial" panose="020B0604020202020204" pitchFamily="34" charset="0"/>
              </a:rPr>
              <a:t>A situation involving </a:t>
            </a:r>
            <a:r>
              <a:rPr lang="en-US" sz="3200" b="1" dirty="0" smtClean="0">
                <a:solidFill>
                  <a:srgbClr val="0000FF"/>
                </a:solidFill>
                <a:latin typeface="Arial" panose="020B0604020202020204" pitchFamily="34" charset="0"/>
                <a:cs typeface="Arial" panose="020B0604020202020204" pitchFamily="34" charset="0"/>
              </a:rPr>
              <a:t>exposure to danger</a:t>
            </a:r>
            <a:r>
              <a:rPr lang="en-US" sz="3200" dirty="0" smtClean="0">
                <a:latin typeface="Arial" panose="020B0604020202020204" pitchFamily="34" charset="0"/>
                <a:cs typeface="Arial" panose="020B0604020202020204" pitchFamily="34" charset="0"/>
              </a:rPr>
              <a:t>. (Merriam-Webster)</a:t>
            </a:r>
          </a:p>
          <a:p>
            <a:r>
              <a:rPr lang="en-US" sz="3200" dirty="0" smtClean="0">
                <a:latin typeface="Arial" panose="020B0604020202020204" pitchFamily="34" charset="0"/>
                <a:cs typeface="Arial" panose="020B0604020202020204" pitchFamily="34" charset="0"/>
              </a:rPr>
              <a:t>The hazard or </a:t>
            </a:r>
            <a:r>
              <a:rPr lang="en-US" sz="3200" b="1" dirty="0" smtClean="0">
                <a:solidFill>
                  <a:srgbClr val="0000FF"/>
                </a:solidFill>
                <a:latin typeface="Arial" panose="020B0604020202020204" pitchFamily="34" charset="0"/>
                <a:cs typeface="Arial" panose="020B0604020202020204" pitchFamily="34" charset="0"/>
              </a:rPr>
              <a:t>chance of loss</a:t>
            </a:r>
            <a:r>
              <a:rPr lang="en-US" sz="3200" dirty="0" smtClean="0">
                <a:latin typeface="Arial" panose="020B0604020202020204" pitchFamily="34" charset="0"/>
                <a:cs typeface="Arial" panose="020B0604020202020204" pitchFamily="34" charset="0"/>
              </a:rPr>
              <a:t>. (dictionary.com)</a:t>
            </a:r>
          </a:p>
          <a:p>
            <a:r>
              <a:rPr lang="en-US" sz="3200" dirty="0">
                <a:latin typeface="Arial" panose="020B0604020202020204" pitchFamily="34" charset="0"/>
                <a:cs typeface="Arial" panose="020B0604020202020204" pitchFamily="34" charset="0"/>
              </a:rPr>
              <a:t>A probability or </a:t>
            </a:r>
            <a:r>
              <a:rPr lang="en-US" sz="3200" b="1" dirty="0">
                <a:solidFill>
                  <a:srgbClr val="0000FF"/>
                </a:solidFill>
                <a:latin typeface="Arial" panose="020B0604020202020204" pitchFamily="34" charset="0"/>
                <a:cs typeface="Arial" panose="020B0604020202020204" pitchFamily="34" charset="0"/>
              </a:rPr>
              <a:t>threat of damage</a:t>
            </a:r>
            <a:r>
              <a:rPr lang="en-US" sz="3200" dirty="0">
                <a:latin typeface="Arial" panose="020B0604020202020204" pitchFamily="34" charset="0"/>
                <a:cs typeface="Arial" panose="020B0604020202020204" pitchFamily="34" charset="0"/>
              </a:rPr>
              <a:t>, injury, liability, loss, or any </a:t>
            </a:r>
            <a:r>
              <a:rPr lang="en-US" sz="3200" dirty="0" smtClean="0">
                <a:latin typeface="Arial" panose="020B0604020202020204" pitchFamily="34" charset="0"/>
                <a:cs typeface="Arial" panose="020B0604020202020204" pitchFamily="34" charset="0"/>
              </a:rPr>
              <a:t>other </a:t>
            </a:r>
            <a:r>
              <a:rPr lang="en-US" sz="3200" dirty="0">
                <a:latin typeface="Arial" panose="020B0604020202020204" pitchFamily="34" charset="0"/>
                <a:cs typeface="Arial" panose="020B0604020202020204" pitchFamily="34" charset="0"/>
              </a:rPr>
              <a:t>negative occurrence that is </a:t>
            </a:r>
            <a:r>
              <a:rPr lang="en-US" sz="3200" b="1" dirty="0">
                <a:solidFill>
                  <a:srgbClr val="0000FF"/>
                </a:solidFill>
                <a:latin typeface="Arial" panose="020B0604020202020204" pitchFamily="34" charset="0"/>
                <a:cs typeface="Arial" panose="020B0604020202020204" pitchFamily="34" charset="0"/>
              </a:rPr>
              <a:t>caused by external or internal vulnerabilities</a:t>
            </a:r>
            <a:r>
              <a:rPr lang="en-US" sz="3200" dirty="0">
                <a:latin typeface="Arial" panose="020B0604020202020204" pitchFamily="34" charset="0"/>
                <a:cs typeface="Arial" panose="020B0604020202020204" pitchFamily="34" charset="0"/>
              </a:rPr>
              <a:t>, and that </a:t>
            </a:r>
            <a:r>
              <a:rPr lang="en-US" sz="3200" b="1" dirty="0">
                <a:latin typeface="Arial" panose="020B0604020202020204" pitchFamily="34" charset="0"/>
                <a:cs typeface="Arial" panose="020B0604020202020204" pitchFamily="34" charset="0"/>
              </a:rPr>
              <a:t>may be avoided </a:t>
            </a:r>
            <a:r>
              <a:rPr lang="en-US" sz="3200" dirty="0">
                <a:latin typeface="Arial" panose="020B0604020202020204" pitchFamily="34" charset="0"/>
                <a:cs typeface="Arial" panose="020B0604020202020204" pitchFamily="34" charset="0"/>
              </a:rPr>
              <a:t>through preemptive action. </a:t>
            </a:r>
            <a:r>
              <a:rPr lang="en-US" sz="3200" dirty="0" smtClean="0">
                <a:latin typeface="Arial" panose="020B0604020202020204" pitchFamily="34" charset="0"/>
                <a:cs typeface="Arial" panose="020B0604020202020204" pitchFamily="34" charset="0"/>
              </a:rPr>
              <a:t>(businessdictionary.com)</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90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7024744" cy="1143000"/>
          </a:xfrm>
        </p:spPr>
        <p:txBody>
          <a:bodyPr>
            <a:normAutofit/>
          </a:bodyPr>
          <a:lstStyle/>
          <a:p>
            <a:pPr algn="ctr"/>
            <a:r>
              <a:rPr lang="en-US" sz="3600" b="1" dirty="0" smtClean="0">
                <a:latin typeface="Arial" panose="020B0604020202020204" pitchFamily="34" charset="0"/>
                <a:cs typeface="Arial" panose="020B0604020202020204" pitchFamily="34" charset="0"/>
              </a:rPr>
              <a:t>What are Internal Controls?</a:t>
            </a: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981200" y="1752601"/>
            <a:ext cx="8229600" cy="4373563"/>
          </a:xfrm>
        </p:spPr>
        <p:txBody>
          <a:bodyPr>
            <a:normAutofit lnSpcReduction="10000"/>
          </a:bodyPr>
          <a:lstStyle/>
          <a:p>
            <a:r>
              <a:rPr lang="en-US" sz="3200" dirty="0">
                <a:latin typeface="Arial" panose="020B0604020202020204" pitchFamily="34" charset="0"/>
                <a:cs typeface="Arial" panose="020B0604020202020204" pitchFamily="34" charset="0"/>
              </a:rPr>
              <a:t>Internal Controls are steps within a process designed to provide </a:t>
            </a:r>
            <a:r>
              <a:rPr lang="en-US" sz="3200" b="1" u="sng" dirty="0">
                <a:solidFill>
                  <a:srgbClr val="0000FF"/>
                </a:solidFill>
                <a:latin typeface="Arial" panose="020B0604020202020204" pitchFamily="34" charset="0"/>
                <a:cs typeface="Arial" panose="020B0604020202020204" pitchFamily="34" charset="0"/>
              </a:rPr>
              <a:t>reasonable assurance</a:t>
            </a:r>
            <a:r>
              <a:rPr lang="en-US" sz="3200" b="1" dirty="0">
                <a:solidFill>
                  <a:srgbClr val="00B05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regarding the achievement of objectives:</a:t>
            </a:r>
          </a:p>
          <a:p>
            <a:endParaRPr lang="en-US" sz="3200" dirty="0">
              <a:latin typeface="Arial" panose="020B0604020202020204" pitchFamily="34" charset="0"/>
              <a:cs typeface="Arial" panose="020B0604020202020204" pitchFamily="34" charset="0"/>
            </a:endParaRPr>
          </a:p>
          <a:p>
            <a:pPr lvl="1"/>
            <a:r>
              <a:rPr lang="en-US" sz="3200" b="1" dirty="0">
                <a:latin typeface="Arial" panose="020B0604020202020204" pitchFamily="34" charset="0"/>
                <a:cs typeface="Arial" panose="020B0604020202020204" pitchFamily="34" charset="0"/>
              </a:rPr>
              <a:t>Effectiveness</a:t>
            </a:r>
            <a:r>
              <a:rPr lang="en-US" sz="3200" dirty="0">
                <a:latin typeface="Arial" panose="020B0604020202020204" pitchFamily="34" charset="0"/>
                <a:cs typeface="Arial" panose="020B0604020202020204" pitchFamily="34" charset="0"/>
              </a:rPr>
              <a:t> and </a:t>
            </a:r>
            <a:r>
              <a:rPr lang="en-US" sz="3200" b="1" dirty="0">
                <a:latin typeface="Arial" panose="020B0604020202020204" pitchFamily="34" charset="0"/>
                <a:cs typeface="Arial" panose="020B0604020202020204" pitchFamily="34" charset="0"/>
              </a:rPr>
              <a:t>Efficiency</a:t>
            </a:r>
            <a:r>
              <a:rPr lang="en-US" sz="3200" dirty="0">
                <a:latin typeface="Arial" panose="020B0604020202020204" pitchFamily="34" charset="0"/>
                <a:cs typeface="Arial" panose="020B0604020202020204" pitchFamily="34" charset="0"/>
              </a:rPr>
              <a:t> of Operations</a:t>
            </a:r>
          </a:p>
          <a:p>
            <a:pPr lvl="1"/>
            <a:r>
              <a:rPr lang="en-US" sz="3200" b="1" dirty="0">
                <a:latin typeface="Arial" panose="020B0604020202020204" pitchFamily="34" charset="0"/>
                <a:cs typeface="Arial" panose="020B0604020202020204" pitchFamily="34" charset="0"/>
              </a:rPr>
              <a:t>Reliability</a:t>
            </a:r>
            <a:r>
              <a:rPr lang="en-US" sz="3200" dirty="0">
                <a:latin typeface="Arial" panose="020B0604020202020204" pitchFamily="34" charset="0"/>
                <a:cs typeface="Arial" panose="020B0604020202020204" pitchFamily="34" charset="0"/>
              </a:rPr>
              <a:t> of Financial Reporting</a:t>
            </a:r>
          </a:p>
          <a:p>
            <a:pPr lvl="1"/>
            <a:r>
              <a:rPr lang="en-US" sz="3200" b="1" dirty="0">
                <a:latin typeface="Arial" panose="020B0604020202020204" pitchFamily="34" charset="0"/>
                <a:cs typeface="Arial" panose="020B0604020202020204" pitchFamily="34" charset="0"/>
              </a:rPr>
              <a:t>Compliance</a:t>
            </a:r>
            <a:r>
              <a:rPr lang="en-US" sz="3200" dirty="0">
                <a:latin typeface="Arial" panose="020B0604020202020204" pitchFamily="34" charset="0"/>
                <a:cs typeface="Arial" panose="020B0604020202020204" pitchFamily="34" charset="0"/>
              </a:rPr>
              <a:t> with applicable Laws, Regulations, Policies &amp; Procedures</a:t>
            </a:r>
          </a:p>
          <a:p>
            <a:pPr lvl="1">
              <a:buNone/>
            </a:pPr>
            <a:endParaRPr lang="en-US" sz="1600" dirty="0"/>
          </a:p>
          <a:p>
            <a:pPr lvl="1">
              <a:buNone/>
            </a:pPr>
            <a:endParaRPr lang="en-US" sz="1600" dirty="0"/>
          </a:p>
          <a:p>
            <a:pPr lvl="1">
              <a:buNone/>
            </a:pPr>
            <a:endParaRPr lang="en-US" sz="1600" dirty="0"/>
          </a:p>
          <a:p>
            <a:pPr lvl="1">
              <a:buNone/>
            </a:pPr>
            <a:endParaRPr lang="en-US" sz="1600" dirty="0"/>
          </a:p>
          <a:p>
            <a:pPr lvl="1">
              <a:buNone/>
            </a:pPr>
            <a:endParaRPr lang="en-US" sz="1600" dirty="0"/>
          </a:p>
          <a:p>
            <a:pPr lvl="1">
              <a:buNone/>
            </a:pPr>
            <a:endParaRPr lang="en-US" sz="1600" dirty="0"/>
          </a:p>
          <a:p>
            <a:pPr lvl="1">
              <a:buNone/>
            </a:pP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978" y="5943600"/>
            <a:ext cx="1669330" cy="730332"/>
          </a:xfrm>
          <a:prstGeom prst="rect">
            <a:avLst/>
          </a:prstGeom>
        </p:spPr>
      </p:pic>
    </p:spTree>
    <p:extLst>
      <p:ext uri="{BB962C8B-B14F-4D97-AF65-F5344CB8AC3E}">
        <p14:creationId xmlns:p14="http://schemas.microsoft.com/office/powerpoint/2010/main" val="2900873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Arial" panose="020B0604020202020204" pitchFamily="34" charset="0"/>
                <a:cs typeface="Arial" panose="020B0604020202020204" pitchFamily="34" charset="0"/>
              </a:rPr>
              <a:t>Types of Internal Controls</a:t>
            </a: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905000" y="1708053"/>
            <a:ext cx="8382000" cy="4203879"/>
          </a:xfrm>
        </p:spPr>
        <p:txBody>
          <a:bodyPr>
            <a:normAutofit fontScale="92500"/>
          </a:bodyPr>
          <a:lstStyle/>
          <a:p>
            <a:r>
              <a:rPr lang="en-US" sz="3200" b="1" dirty="0">
                <a:latin typeface="Arial" panose="020B0604020202020204" pitchFamily="34" charset="0"/>
                <a:cs typeface="Arial" panose="020B0604020202020204" pitchFamily="34" charset="0"/>
              </a:rPr>
              <a:t>Preventive:</a:t>
            </a:r>
          </a:p>
          <a:p>
            <a:pPr lvl="1"/>
            <a:r>
              <a:rPr lang="en-US" sz="3200" dirty="0" smtClean="0">
                <a:latin typeface="Arial" panose="020B0604020202020204" pitchFamily="34" charset="0"/>
                <a:cs typeface="Arial" panose="020B0604020202020204" pitchFamily="34" charset="0"/>
              </a:rPr>
              <a:t>Systematic field requirement checks (i.e. the system won’t allow text in a numeric field).</a:t>
            </a:r>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Assigning user access rights.</a:t>
            </a:r>
          </a:p>
          <a:p>
            <a:pPr lvl="1"/>
            <a:r>
              <a:rPr lang="en-US" sz="3200" dirty="0">
                <a:latin typeface="Arial" panose="020B0604020202020204" pitchFamily="34" charset="0"/>
                <a:cs typeface="Arial" panose="020B0604020202020204" pitchFamily="34" charset="0"/>
              </a:rPr>
              <a:t>Automatic log-off after </a:t>
            </a:r>
            <a:r>
              <a:rPr lang="en-US" sz="3200" dirty="0" smtClean="0">
                <a:latin typeface="Arial" panose="020B0604020202020204" pitchFamily="34" charset="0"/>
                <a:cs typeface="Arial" panose="020B0604020202020204" pitchFamily="34" charset="0"/>
              </a:rPr>
              <a:t>a period </a:t>
            </a:r>
            <a:r>
              <a:rPr lang="en-US" sz="3200" dirty="0">
                <a:latin typeface="Arial" panose="020B0604020202020204" pitchFamily="34" charset="0"/>
                <a:cs typeface="Arial" panose="020B0604020202020204" pitchFamily="34" charset="0"/>
              </a:rPr>
              <a:t>of inactivity</a:t>
            </a:r>
            <a:r>
              <a:rPr lang="en-US" sz="3200" dirty="0" smtClean="0">
                <a:latin typeface="Arial" panose="020B0604020202020204" pitchFamily="34" charset="0"/>
                <a:cs typeface="Arial" panose="020B0604020202020204" pitchFamily="34" charset="0"/>
              </a:rPr>
              <a:t>.</a:t>
            </a:r>
          </a:p>
          <a:p>
            <a:pPr lvl="1"/>
            <a:r>
              <a:rPr lang="en-US" sz="3200" dirty="0" smtClean="0">
                <a:latin typeface="Arial" panose="020B0604020202020204" pitchFamily="34" charset="0"/>
                <a:cs typeface="Arial" panose="020B0604020202020204" pitchFamily="34" charset="0"/>
              </a:rPr>
              <a:t>Electronic approvals.</a:t>
            </a:r>
            <a:endParaRPr lang="en-US" sz="3200" dirty="0">
              <a:latin typeface="Arial" panose="020B0604020202020204" pitchFamily="34" charset="0"/>
              <a:cs typeface="Arial" panose="020B0604020202020204" pitchFamily="34" charset="0"/>
            </a:endParaRPr>
          </a:p>
          <a:p>
            <a:pPr marL="517525" lvl="1" indent="0">
              <a:buNone/>
            </a:pPr>
            <a:endParaRPr lang="en-US" sz="3200" dirty="0">
              <a:latin typeface="Arial" panose="020B0604020202020204" pitchFamily="34" charset="0"/>
              <a:cs typeface="Arial" panose="020B0604020202020204" pitchFamily="34" charset="0"/>
            </a:endParaRPr>
          </a:p>
          <a:p>
            <a:pPr lvl="1"/>
            <a:r>
              <a:rPr lang="en-US" sz="3200" dirty="0">
                <a:solidFill>
                  <a:srgbClr val="0000FF"/>
                </a:solidFill>
                <a:latin typeface="Arial" panose="020B0604020202020204" pitchFamily="34" charset="0"/>
                <a:cs typeface="Arial" panose="020B0604020202020204" pitchFamily="34" charset="0"/>
              </a:rPr>
              <a:t>What are some other preventive internal controls?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5911932"/>
            <a:ext cx="1669330" cy="730332"/>
          </a:xfrm>
          <a:prstGeom prst="rect">
            <a:avLst/>
          </a:prstGeom>
        </p:spPr>
      </p:pic>
    </p:spTree>
    <p:extLst>
      <p:ext uri="{BB962C8B-B14F-4D97-AF65-F5344CB8AC3E}">
        <p14:creationId xmlns:p14="http://schemas.microsoft.com/office/powerpoint/2010/main" val="25721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5476"/>
            <a:ext cx="8382000" cy="664797"/>
          </a:xfrm>
        </p:spPr>
        <p:txBody>
          <a:bodyPr>
            <a:normAutofit/>
          </a:bodyPr>
          <a:lstStyle/>
          <a:p>
            <a:r>
              <a:rPr lang="en-US" sz="3600" b="1" dirty="0">
                <a:latin typeface="Arial" panose="020B0604020202020204" pitchFamily="34" charset="0"/>
                <a:cs typeface="Arial" panose="020B0604020202020204" pitchFamily="34" charset="0"/>
              </a:rPr>
              <a:t>Types of Internal </a:t>
            </a:r>
            <a:r>
              <a:rPr lang="en-US" sz="3600" b="1" dirty="0" smtClean="0">
                <a:latin typeface="Arial" panose="020B0604020202020204" pitchFamily="34" charset="0"/>
                <a:cs typeface="Arial" panose="020B0604020202020204" pitchFamily="34" charset="0"/>
              </a:rPr>
              <a:t>Controls</a:t>
            </a: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905000" y="1412876"/>
            <a:ext cx="8382000" cy="5290679"/>
          </a:xfrm>
        </p:spPr>
        <p:txBody>
          <a:bodyPr>
            <a:noAutofit/>
          </a:bodyPr>
          <a:lstStyle/>
          <a:p>
            <a:r>
              <a:rPr lang="en-US" sz="3200" b="1" dirty="0">
                <a:latin typeface="Arial" panose="020B0604020202020204" pitchFamily="34" charset="0"/>
                <a:cs typeface="Arial" panose="020B0604020202020204" pitchFamily="34" charset="0"/>
              </a:rPr>
              <a:t>Detective:</a:t>
            </a:r>
          </a:p>
          <a:p>
            <a:pPr lvl="1"/>
            <a:r>
              <a:rPr lang="en-US" sz="3200" dirty="0">
                <a:latin typeface="Arial" panose="020B0604020202020204" pitchFamily="34" charset="0"/>
                <a:cs typeface="Arial" panose="020B0604020202020204" pitchFamily="34" charset="0"/>
              </a:rPr>
              <a:t>Reconciling invoices to </a:t>
            </a:r>
            <a:r>
              <a:rPr lang="en-US" sz="3200" dirty="0" smtClean="0">
                <a:latin typeface="Arial" panose="020B0604020202020204" pitchFamily="34" charset="0"/>
                <a:cs typeface="Arial" panose="020B0604020202020204" pitchFamily="34" charset="0"/>
              </a:rPr>
              <a:t>the ledger </a:t>
            </a:r>
            <a:r>
              <a:rPr lang="en-US" sz="3200" dirty="0">
                <a:latin typeface="Arial" panose="020B0604020202020204" pitchFamily="34" charset="0"/>
                <a:cs typeface="Arial" panose="020B0604020202020204" pitchFamily="34" charset="0"/>
              </a:rPr>
              <a:t>(payments</a:t>
            </a:r>
            <a:r>
              <a:rPr lang="en-US" sz="3200" dirty="0" smtClean="0">
                <a:latin typeface="Arial" panose="020B0604020202020204" pitchFamily="34" charset="0"/>
                <a:cs typeface="Arial" panose="020B0604020202020204" pitchFamily="34" charset="0"/>
              </a:rPr>
              <a:t>).</a:t>
            </a:r>
          </a:p>
          <a:p>
            <a:pPr lvl="1"/>
            <a:r>
              <a:rPr lang="en-US" sz="3200" dirty="0" smtClean="0">
                <a:latin typeface="Arial" panose="020B0604020202020204" pitchFamily="34" charset="0"/>
                <a:cs typeface="Arial" panose="020B0604020202020204" pitchFamily="34" charset="0"/>
              </a:rPr>
              <a:t>Review of bank reconciliations.</a:t>
            </a:r>
            <a:endParaRPr lang="en-US" sz="3200" dirty="0">
              <a:latin typeface="Arial" panose="020B0604020202020204" pitchFamily="34" charset="0"/>
              <a:cs typeface="Arial" panose="020B0604020202020204" pitchFamily="34" charset="0"/>
            </a:endParaRPr>
          </a:p>
          <a:p>
            <a:pPr lvl="1"/>
            <a:r>
              <a:rPr lang="en-US" sz="3200" dirty="0" smtClean="0">
                <a:latin typeface="Arial" panose="020B0604020202020204" pitchFamily="34" charset="0"/>
                <a:cs typeface="Arial" panose="020B0604020202020204" pitchFamily="34" charset="0"/>
              </a:rPr>
              <a:t>Periodic </a:t>
            </a:r>
            <a:r>
              <a:rPr lang="en-US" sz="3200" dirty="0">
                <a:latin typeface="Arial" panose="020B0604020202020204" pitchFamily="34" charset="0"/>
                <a:cs typeface="Arial" panose="020B0604020202020204" pitchFamily="34" charset="0"/>
              </a:rPr>
              <a:t>review of user access rights</a:t>
            </a:r>
            <a:r>
              <a:rPr lang="en-US" sz="3200" dirty="0" smtClean="0">
                <a:latin typeface="Arial" panose="020B0604020202020204" pitchFamily="34" charset="0"/>
                <a:cs typeface="Arial" panose="020B0604020202020204" pitchFamily="34" charset="0"/>
              </a:rPr>
              <a:t>.</a:t>
            </a:r>
          </a:p>
          <a:p>
            <a:pPr lvl="1"/>
            <a:r>
              <a:rPr lang="en-US" sz="3200" dirty="0" smtClean="0">
                <a:latin typeface="Arial" panose="020B0604020202020204" pitchFamily="34" charset="0"/>
                <a:cs typeface="Arial" panose="020B0604020202020204" pitchFamily="34" charset="0"/>
              </a:rPr>
              <a:t>Supervisory review of a report.</a:t>
            </a:r>
            <a:endParaRPr lang="en-US" sz="3200" dirty="0">
              <a:latin typeface="Arial" panose="020B0604020202020204" pitchFamily="34" charset="0"/>
              <a:cs typeface="Arial" panose="020B0604020202020204" pitchFamily="34" charset="0"/>
            </a:endParaRPr>
          </a:p>
          <a:p>
            <a:pPr marL="517525" lvl="1" indent="0">
              <a:buNone/>
            </a:pPr>
            <a:endParaRPr lang="en-US" sz="3200" dirty="0">
              <a:latin typeface="Arial" panose="020B0604020202020204" pitchFamily="34" charset="0"/>
              <a:cs typeface="Arial" panose="020B0604020202020204" pitchFamily="34" charset="0"/>
            </a:endParaRPr>
          </a:p>
          <a:p>
            <a:pPr lvl="1"/>
            <a:r>
              <a:rPr lang="en-US" sz="3200" dirty="0">
                <a:solidFill>
                  <a:srgbClr val="0000FF"/>
                </a:solidFill>
                <a:latin typeface="Arial" panose="020B0604020202020204" pitchFamily="34" charset="0"/>
                <a:cs typeface="Arial" panose="020B0604020202020204" pitchFamily="34" charset="0"/>
              </a:rPr>
              <a:t>What other detective internal controls can you think of?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978" y="5943600"/>
            <a:ext cx="1669330" cy="730332"/>
          </a:xfrm>
          <a:prstGeom prst="rect">
            <a:avLst/>
          </a:prstGeom>
        </p:spPr>
      </p:pic>
    </p:spTree>
    <p:extLst>
      <p:ext uri="{BB962C8B-B14F-4D97-AF65-F5344CB8AC3E}">
        <p14:creationId xmlns:p14="http://schemas.microsoft.com/office/powerpoint/2010/main" val="3847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3345</TotalTime>
  <Words>1868</Words>
  <Application>Microsoft Office PowerPoint</Application>
  <PresentationFormat>Widescreen</PresentationFormat>
  <Paragraphs>196</Paragraphs>
  <Slides>31</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Office Theme</vt:lpstr>
      <vt:lpstr>PowerPoint Presentation</vt:lpstr>
      <vt:lpstr>Housekeeping:</vt:lpstr>
      <vt:lpstr>PowerPoint Presentation</vt:lpstr>
      <vt:lpstr>PowerPoint Presentation</vt:lpstr>
      <vt:lpstr>PowerPoint Presentation</vt:lpstr>
      <vt:lpstr>What is Risk?</vt:lpstr>
      <vt:lpstr>What are Internal Controls?</vt:lpstr>
      <vt:lpstr>Types of Internal Controls</vt:lpstr>
      <vt:lpstr>Types of Internal Controls</vt:lpstr>
      <vt:lpstr>What are some of the internal controls that you encounter every day? </vt:lpstr>
      <vt:lpstr>Process Steps vs Controls</vt:lpstr>
      <vt:lpstr>    Process Step                         Control</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Molly</dc:creator>
  <cp:lastModifiedBy>Murphy, Molly</cp:lastModifiedBy>
  <cp:revision>158</cp:revision>
  <cp:lastPrinted>2018-09-05T19:38:11Z</cp:lastPrinted>
  <dcterms:created xsi:type="dcterms:W3CDTF">2018-08-21T12:57:30Z</dcterms:created>
  <dcterms:modified xsi:type="dcterms:W3CDTF">2018-10-09T19:26:40Z</dcterms:modified>
</cp:coreProperties>
</file>